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80" r:id="rId3"/>
    <p:sldId id="279" r:id="rId4"/>
    <p:sldId id="278" r:id="rId5"/>
    <p:sldId id="272" r:id="rId6"/>
    <p:sldId id="273" r:id="rId7"/>
    <p:sldId id="274" r:id="rId8"/>
    <p:sldId id="268" r:id="rId9"/>
    <p:sldId id="275" r:id="rId10"/>
    <p:sldId id="259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BE4613-1E2A-E3F9-5B3E-325AB5664DC6}" name="Tan, Xiaojuan (CDC/GHC/DGHT) (CTR)" initials="TX((" userId="S::xit0@cdc.gov::daf845ba-7092-4db9-a867-3c2319cde358" providerId="AD"/>
  <p188:author id="{C666522D-D7F6-7C3A-110F-2C8943C3F042}" name="Tongowona, Lydia (CDC/GHC/DGHT)" initials="TL(" userId="S::spu6@cdc.gov::7a9737f3-5fad-4f4f-8d08-04bec3ebb933" providerId="AD"/>
  <p188:author id="{8386B062-6885-59B6-0401-899C37CFA19E}" name="Innocent Mdlongwa" initials="IM" userId="S::imdlongwa@brti.co.zw::01a75ee7-50e8-45e3-bf84-01b3351423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3BF"/>
    <a:srgbClr val="7E40CC"/>
    <a:srgbClr val="265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2023 Rapid HIV EQA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Testers Enrolled Cycle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Sheet1!$B$5:$B$7</c:f>
              <c:strCache>
                <c:ptCount val="3"/>
                <c:pt idx="0">
                  <c:v># Enrolled</c:v>
                </c:pt>
                <c:pt idx="1">
                  <c:v># Returned</c:v>
                </c:pt>
                <c:pt idx="2">
                  <c:v># Passing</c:v>
                </c:pt>
              </c:strCache>
            </c:strRef>
          </c:cat>
          <c:val>
            <c:numRef>
              <c:f>Sheet1!$C$5:$C$7</c:f>
              <c:numCache>
                <c:formatCode>General</c:formatCode>
                <c:ptCount val="3"/>
                <c:pt idx="0">
                  <c:v>5636</c:v>
                </c:pt>
                <c:pt idx="1">
                  <c:v>4779</c:v>
                </c:pt>
                <c:pt idx="2">
                  <c:v>4109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1-4845-A21C-1B94148568C6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Testers Enrolled Cycle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Sheet1!$B$5:$B$7</c:f>
              <c:strCache>
                <c:ptCount val="3"/>
                <c:pt idx="0">
                  <c:v># Enrolled</c:v>
                </c:pt>
                <c:pt idx="1">
                  <c:v># Returned</c:v>
                </c:pt>
                <c:pt idx="2">
                  <c:v># Passing</c:v>
                </c:pt>
              </c:strCache>
            </c:strRef>
          </c:cat>
          <c:val>
            <c:numRef>
              <c:f>Sheet1!$D$5:$D$7</c:f>
              <c:numCache>
                <c:formatCode>General</c:formatCode>
                <c:ptCount val="3"/>
                <c:pt idx="0">
                  <c:v>5636</c:v>
                </c:pt>
                <c:pt idx="1">
                  <c:v>4870</c:v>
                </c:pt>
                <c:pt idx="2">
                  <c:v>4236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1-4845-A21C-1B94148568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1556894479"/>
        <c:axId val="1556894959"/>
      </c:barChart>
      <c:catAx>
        <c:axId val="15568944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894959"/>
        <c:crosses val="autoZero"/>
        <c:auto val="1"/>
        <c:lblAlgn val="ctr"/>
        <c:lblOffset val="100"/>
        <c:noMultiLvlLbl val="0"/>
      </c:catAx>
      <c:valAx>
        <c:axId val="15568949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689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026FA-005D-4F83-91B7-4A67E527D0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35807-436B-4098-B283-CFDB1C2C895B}">
      <dgm:prSet phldrT="[Text]" custT="1"/>
      <dgm:spPr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ptos"/>
            </a:rPr>
            <a:t>HIV rapid testing</a:t>
          </a:r>
          <a:endParaRPr lang="en-US" sz="1600" dirty="0">
            <a:solidFill>
              <a:schemeClr val="bg1"/>
            </a:solidFill>
          </a:endParaRPr>
        </a:p>
      </dgm:t>
    </dgm:pt>
    <dgm:pt modelId="{CF38784C-E47C-4381-88BA-3A6C34619753}" type="parTrans" cxnId="{568EF7AE-5E7A-4A4B-8C1E-7742DE39B02B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9FD588D3-FE2F-4AEF-ABC5-9048826E4994}" type="sibTrans" cxnId="{568EF7AE-5E7A-4A4B-8C1E-7742DE39B02B}">
      <dgm:prSet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93133E4-0A75-4988-B893-C64C3896137C}">
      <dgm:prSet phldrT="[Text]" custT="1"/>
      <dgm:spPr>
        <a:solidFill>
          <a:schemeClr val="accent2"/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ptos"/>
            </a:rPr>
            <a:t>HIV self-testing</a:t>
          </a:r>
          <a:endParaRPr lang="en-US" sz="1600" dirty="0">
            <a:solidFill>
              <a:schemeClr val="bg1"/>
            </a:solidFill>
          </a:endParaRPr>
        </a:p>
      </dgm:t>
    </dgm:pt>
    <dgm:pt modelId="{786492F5-D397-4BFF-8CD6-C70719EE8EC7}" type="parTrans" cxnId="{BBC9D532-9666-4D18-8598-ADC8785C9EE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5407D118-DF82-41F2-B25C-B08B875AD3C1}" type="sibTrans" cxnId="{BBC9D532-9666-4D18-8598-ADC8785C9EE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05AAF50B-5C87-4E19-B1B3-38E188CC8D32}">
      <dgm:prSet phldrT="[Text]" custT="1"/>
      <dgm:spPr>
        <a:solidFill>
          <a:schemeClr val="accent3"/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ptos"/>
            </a:rPr>
            <a:t>Early infant diagnosis (EID) of HIV using conventional laboratory equipment</a:t>
          </a:r>
          <a:endParaRPr lang="en-US" sz="1600" dirty="0">
            <a:solidFill>
              <a:schemeClr val="bg1"/>
            </a:solidFill>
          </a:endParaRPr>
        </a:p>
      </dgm:t>
    </dgm:pt>
    <dgm:pt modelId="{7FF2B4BD-297A-43EE-8D5C-D466EF2F37C8}" type="parTrans" cxnId="{EE9B1865-1468-41CE-9B5A-69A5D2D9CDD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6810300-1F98-4C00-98C7-7F4C93CDEE9E}" type="sibTrans" cxnId="{EE9B1865-1468-41CE-9B5A-69A5D2D9CDD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8D3EB2C-1B33-49F1-A09D-9D8BC98DCFFC}">
      <dgm:prSet custT="1"/>
      <dgm:spPr>
        <a:solidFill>
          <a:schemeClr val="accent4"/>
        </a:solidFill>
        <a:ln w="381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dirty="0">
              <a:solidFill>
                <a:schemeClr val="bg1"/>
              </a:solidFill>
              <a:latin typeface="Aptos"/>
            </a:rPr>
            <a:t>Point-of care (POC) technologies,</a:t>
          </a:r>
          <a:endParaRPr lang="en-US" sz="1600" dirty="0">
            <a:solidFill>
              <a:schemeClr val="bg1"/>
            </a:solidFill>
          </a:endParaRPr>
        </a:p>
      </dgm:t>
    </dgm:pt>
    <dgm:pt modelId="{E4244590-7546-41EF-B8E3-CE696B7074AA}" type="parTrans" cxnId="{1A156D4A-22BD-4D92-84FE-40225A3AEAE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58B79B7-C7F1-4032-BEBB-EED6A59C485A}" type="sibTrans" cxnId="{1A156D4A-22BD-4D92-84FE-40225A3AEAE5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1A27FCBB-E541-4E0E-B1EF-0DC3B82F7D6B}" type="pres">
      <dgm:prSet presAssocID="{B61026FA-005D-4F83-91B7-4A67E527D09C}" presName="Name0" presStyleCnt="0">
        <dgm:presLayoutVars>
          <dgm:chMax val="7"/>
          <dgm:chPref val="7"/>
          <dgm:dir/>
        </dgm:presLayoutVars>
      </dgm:prSet>
      <dgm:spPr/>
    </dgm:pt>
    <dgm:pt modelId="{1FECFB32-E6B3-4745-B74B-03EBCFD88A4F}" type="pres">
      <dgm:prSet presAssocID="{B61026FA-005D-4F83-91B7-4A67E527D09C}" presName="Name1" presStyleCnt="0"/>
      <dgm:spPr/>
    </dgm:pt>
    <dgm:pt modelId="{E80E83BC-FA7D-41C4-ADB9-CFD4B5BC7C27}" type="pres">
      <dgm:prSet presAssocID="{B61026FA-005D-4F83-91B7-4A67E527D09C}" presName="cycle" presStyleCnt="0"/>
      <dgm:spPr/>
    </dgm:pt>
    <dgm:pt modelId="{60030C70-F1E5-4987-AFAD-C98CFD15F308}" type="pres">
      <dgm:prSet presAssocID="{B61026FA-005D-4F83-91B7-4A67E527D09C}" presName="srcNode" presStyleLbl="node1" presStyleIdx="0" presStyleCnt="4"/>
      <dgm:spPr/>
    </dgm:pt>
    <dgm:pt modelId="{75CD2D43-FF46-486F-8F92-07E6EFDCB430}" type="pres">
      <dgm:prSet presAssocID="{B61026FA-005D-4F83-91B7-4A67E527D09C}" presName="conn" presStyleLbl="parChTrans1D2" presStyleIdx="0" presStyleCnt="1"/>
      <dgm:spPr/>
    </dgm:pt>
    <dgm:pt modelId="{45661116-E63B-4383-BA11-80CAAF8FBF7E}" type="pres">
      <dgm:prSet presAssocID="{B61026FA-005D-4F83-91B7-4A67E527D09C}" presName="extraNode" presStyleLbl="node1" presStyleIdx="0" presStyleCnt="4"/>
      <dgm:spPr/>
    </dgm:pt>
    <dgm:pt modelId="{4AF4D685-69D0-43E3-9F8A-CC8E8769CF62}" type="pres">
      <dgm:prSet presAssocID="{B61026FA-005D-4F83-91B7-4A67E527D09C}" presName="dstNode" presStyleLbl="node1" presStyleIdx="0" presStyleCnt="4"/>
      <dgm:spPr/>
    </dgm:pt>
    <dgm:pt modelId="{2EDA5132-F085-4E3B-BEF6-ED2C397CDBF7}" type="pres">
      <dgm:prSet presAssocID="{C7035807-436B-4098-B283-CFDB1C2C895B}" presName="text_1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4A080864-EA3F-460E-A43D-87F682A0B74D}" type="pres">
      <dgm:prSet presAssocID="{C7035807-436B-4098-B283-CFDB1C2C895B}" presName="accent_1" presStyleCnt="0"/>
      <dgm:spPr/>
    </dgm:pt>
    <dgm:pt modelId="{ED3C09F1-2D6D-4190-9E6D-EDDB3272A725}" type="pres">
      <dgm:prSet presAssocID="{C7035807-436B-4098-B283-CFDB1C2C895B}" presName="accentRepeatNode" presStyleLbl="solidFgAcc1" presStyleIdx="0" presStyleCnt="4"/>
      <dgm:spPr>
        <a:ln w="38100">
          <a:solidFill>
            <a:schemeClr val="accent1"/>
          </a:solidFill>
        </a:ln>
      </dgm:spPr>
    </dgm:pt>
    <dgm:pt modelId="{890952B4-38AA-41FF-A5D3-8211D557B0E1}" type="pres">
      <dgm:prSet presAssocID="{493133E4-0A75-4988-B893-C64C3896137C}" presName="text_2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E83AB650-1351-42AD-B40B-62B6DEA53B72}" type="pres">
      <dgm:prSet presAssocID="{493133E4-0A75-4988-B893-C64C3896137C}" presName="accent_2" presStyleCnt="0"/>
      <dgm:spPr/>
    </dgm:pt>
    <dgm:pt modelId="{BCF104F0-8207-4D4B-8D30-9B5FF072325D}" type="pres">
      <dgm:prSet presAssocID="{493133E4-0A75-4988-B893-C64C3896137C}" presName="accentRepeatNode" presStyleLbl="solidFgAcc1" presStyleIdx="1" presStyleCnt="4"/>
      <dgm:spPr>
        <a:ln w="38100">
          <a:solidFill>
            <a:schemeClr val="accent2"/>
          </a:solidFill>
        </a:ln>
      </dgm:spPr>
    </dgm:pt>
    <dgm:pt modelId="{1D64D228-CAB5-4574-A504-DE95AB25EA27}" type="pres">
      <dgm:prSet presAssocID="{05AAF50B-5C87-4E19-B1B3-38E188CC8D32}" presName="text_3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BF4E84FF-9029-4B61-A15A-25C1445C740A}" type="pres">
      <dgm:prSet presAssocID="{05AAF50B-5C87-4E19-B1B3-38E188CC8D32}" presName="accent_3" presStyleCnt="0"/>
      <dgm:spPr/>
    </dgm:pt>
    <dgm:pt modelId="{D318C2A8-EF24-405C-81FA-6A044674B627}" type="pres">
      <dgm:prSet presAssocID="{05AAF50B-5C87-4E19-B1B3-38E188CC8D32}" presName="accentRepeatNode" presStyleLbl="solidFgAcc1" presStyleIdx="2" presStyleCnt="4"/>
      <dgm:spPr>
        <a:ln w="38100">
          <a:solidFill>
            <a:schemeClr val="accent3"/>
          </a:solidFill>
        </a:ln>
      </dgm:spPr>
    </dgm:pt>
    <dgm:pt modelId="{9D6787BB-1453-4DA2-861D-55C8D5BC14DD}" type="pres">
      <dgm:prSet presAssocID="{C8D3EB2C-1B33-49F1-A09D-9D8BC98DCFFC}" presName="text_4" presStyleLbl="node1" presStyleIdx="3" presStyleCnt="4" custScaleX="100210">
        <dgm:presLayoutVars>
          <dgm:bulletEnabled val="1"/>
        </dgm:presLayoutVars>
      </dgm:prSet>
      <dgm:spPr>
        <a:prstGeom prst="roundRect">
          <a:avLst/>
        </a:prstGeom>
      </dgm:spPr>
    </dgm:pt>
    <dgm:pt modelId="{6445DC0A-CE26-4AB2-8731-BC6E51433055}" type="pres">
      <dgm:prSet presAssocID="{C8D3EB2C-1B33-49F1-A09D-9D8BC98DCFFC}" presName="accent_4" presStyleCnt="0"/>
      <dgm:spPr/>
    </dgm:pt>
    <dgm:pt modelId="{E5C31066-E276-44EE-AA8A-6739FF02CE8E}" type="pres">
      <dgm:prSet presAssocID="{C8D3EB2C-1B33-49F1-A09D-9D8BC98DCFFC}" presName="accentRepeatNode" presStyleLbl="solidFgAcc1" presStyleIdx="3" presStyleCnt="4"/>
      <dgm:spPr>
        <a:ln w="38100">
          <a:solidFill>
            <a:schemeClr val="accent4"/>
          </a:solidFill>
        </a:ln>
      </dgm:spPr>
    </dgm:pt>
  </dgm:ptLst>
  <dgm:cxnLst>
    <dgm:cxn modelId="{B62A9530-F903-664A-89C6-DAD414C0ED72}" type="presOf" srcId="{05AAF50B-5C87-4E19-B1B3-38E188CC8D32}" destId="{1D64D228-CAB5-4574-A504-DE95AB25EA27}" srcOrd="0" destOrd="0" presId="urn:microsoft.com/office/officeart/2008/layout/VerticalCurvedList"/>
    <dgm:cxn modelId="{BBC9D532-9666-4D18-8598-ADC8785C9EE5}" srcId="{B61026FA-005D-4F83-91B7-4A67E527D09C}" destId="{493133E4-0A75-4988-B893-C64C3896137C}" srcOrd="1" destOrd="0" parTransId="{786492F5-D397-4BFF-8CD6-C70719EE8EC7}" sibTransId="{5407D118-DF82-41F2-B25C-B08B875AD3C1}"/>
    <dgm:cxn modelId="{4108BF3B-2A79-4849-8B84-9C7D5064644E}" type="presOf" srcId="{493133E4-0A75-4988-B893-C64C3896137C}" destId="{890952B4-38AA-41FF-A5D3-8211D557B0E1}" srcOrd="0" destOrd="0" presId="urn:microsoft.com/office/officeart/2008/layout/VerticalCurvedList"/>
    <dgm:cxn modelId="{A06B8B42-2991-574A-B300-7570D0468C1B}" type="presOf" srcId="{C7035807-436B-4098-B283-CFDB1C2C895B}" destId="{2EDA5132-F085-4E3B-BEF6-ED2C397CDBF7}" srcOrd="0" destOrd="0" presId="urn:microsoft.com/office/officeart/2008/layout/VerticalCurvedList"/>
    <dgm:cxn modelId="{9D11DD43-469B-4849-9BB1-87F4C316A7C3}" type="presOf" srcId="{9FD588D3-FE2F-4AEF-ABC5-9048826E4994}" destId="{75CD2D43-FF46-486F-8F92-07E6EFDCB430}" srcOrd="0" destOrd="0" presId="urn:microsoft.com/office/officeart/2008/layout/VerticalCurvedList"/>
    <dgm:cxn modelId="{EE9B1865-1468-41CE-9B5A-69A5D2D9CDD8}" srcId="{B61026FA-005D-4F83-91B7-4A67E527D09C}" destId="{05AAF50B-5C87-4E19-B1B3-38E188CC8D32}" srcOrd="2" destOrd="0" parTransId="{7FF2B4BD-297A-43EE-8D5C-D466EF2F37C8}" sibTransId="{16810300-1F98-4C00-98C7-7F4C93CDEE9E}"/>
    <dgm:cxn modelId="{1A156D4A-22BD-4D92-84FE-40225A3AEAE5}" srcId="{B61026FA-005D-4F83-91B7-4A67E527D09C}" destId="{C8D3EB2C-1B33-49F1-A09D-9D8BC98DCFFC}" srcOrd="3" destOrd="0" parTransId="{E4244590-7546-41EF-B8E3-CE696B7074AA}" sibTransId="{858B79B7-C7F1-4032-BEBB-EED6A59C485A}"/>
    <dgm:cxn modelId="{AAD16551-5A5E-FC49-BB58-6B94BB6104A9}" type="presOf" srcId="{B61026FA-005D-4F83-91B7-4A67E527D09C}" destId="{1A27FCBB-E541-4E0E-B1EF-0DC3B82F7D6B}" srcOrd="0" destOrd="0" presId="urn:microsoft.com/office/officeart/2008/layout/VerticalCurvedList"/>
    <dgm:cxn modelId="{0DD58272-4520-BA4D-81AC-7DCAD2DA1A1E}" type="presOf" srcId="{C8D3EB2C-1B33-49F1-A09D-9D8BC98DCFFC}" destId="{9D6787BB-1453-4DA2-861D-55C8D5BC14DD}" srcOrd="0" destOrd="0" presId="urn:microsoft.com/office/officeart/2008/layout/VerticalCurvedList"/>
    <dgm:cxn modelId="{568EF7AE-5E7A-4A4B-8C1E-7742DE39B02B}" srcId="{B61026FA-005D-4F83-91B7-4A67E527D09C}" destId="{C7035807-436B-4098-B283-CFDB1C2C895B}" srcOrd="0" destOrd="0" parTransId="{CF38784C-E47C-4381-88BA-3A6C34619753}" sibTransId="{9FD588D3-FE2F-4AEF-ABC5-9048826E4994}"/>
    <dgm:cxn modelId="{A5C964ED-2DBA-7442-846C-91AD59BC5796}" type="presParOf" srcId="{1A27FCBB-E541-4E0E-B1EF-0DC3B82F7D6B}" destId="{1FECFB32-E6B3-4745-B74B-03EBCFD88A4F}" srcOrd="0" destOrd="0" presId="urn:microsoft.com/office/officeart/2008/layout/VerticalCurvedList"/>
    <dgm:cxn modelId="{C250C0CC-D4B7-D747-A48E-2EE8033D92A0}" type="presParOf" srcId="{1FECFB32-E6B3-4745-B74B-03EBCFD88A4F}" destId="{E80E83BC-FA7D-41C4-ADB9-CFD4B5BC7C27}" srcOrd="0" destOrd="0" presId="urn:microsoft.com/office/officeart/2008/layout/VerticalCurvedList"/>
    <dgm:cxn modelId="{5103C171-47F0-F448-A513-4649D65C8DC6}" type="presParOf" srcId="{E80E83BC-FA7D-41C4-ADB9-CFD4B5BC7C27}" destId="{60030C70-F1E5-4987-AFAD-C98CFD15F308}" srcOrd="0" destOrd="0" presId="urn:microsoft.com/office/officeart/2008/layout/VerticalCurvedList"/>
    <dgm:cxn modelId="{E94CB5FA-7DA1-CE43-965F-1C56B534F3B0}" type="presParOf" srcId="{E80E83BC-FA7D-41C4-ADB9-CFD4B5BC7C27}" destId="{75CD2D43-FF46-486F-8F92-07E6EFDCB430}" srcOrd="1" destOrd="0" presId="urn:microsoft.com/office/officeart/2008/layout/VerticalCurvedList"/>
    <dgm:cxn modelId="{1C501B0C-49B4-324C-8988-6B90A9E03655}" type="presParOf" srcId="{E80E83BC-FA7D-41C4-ADB9-CFD4B5BC7C27}" destId="{45661116-E63B-4383-BA11-80CAAF8FBF7E}" srcOrd="2" destOrd="0" presId="urn:microsoft.com/office/officeart/2008/layout/VerticalCurvedList"/>
    <dgm:cxn modelId="{52558EF1-08FD-B449-B9A6-F3D939E069D1}" type="presParOf" srcId="{E80E83BC-FA7D-41C4-ADB9-CFD4B5BC7C27}" destId="{4AF4D685-69D0-43E3-9F8A-CC8E8769CF62}" srcOrd="3" destOrd="0" presId="urn:microsoft.com/office/officeart/2008/layout/VerticalCurvedList"/>
    <dgm:cxn modelId="{2D1A91BD-03DB-8C4D-AB30-A328336DEE67}" type="presParOf" srcId="{1FECFB32-E6B3-4745-B74B-03EBCFD88A4F}" destId="{2EDA5132-F085-4E3B-BEF6-ED2C397CDBF7}" srcOrd="1" destOrd="0" presId="urn:microsoft.com/office/officeart/2008/layout/VerticalCurvedList"/>
    <dgm:cxn modelId="{EC753BC0-7D69-EA4F-8735-52DCD0657939}" type="presParOf" srcId="{1FECFB32-E6B3-4745-B74B-03EBCFD88A4F}" destId="{4A080864-EA3F-460E-A43D-87F682A0B74D}" srcOrd="2" destOrd="0" presId="urn:microsoft.com/office/officeart/2008/layout/VerticalCurvedList"/>
    <dgm:cxn modelId="{BABBE586-BBBD-6F46-ACE8-031A6CCC0E93}" type="presParOf" srcId="{4A080864-EA3F-460E-A43D-87F682A0B74D}" destId="{ED3C09F1-2D6D-4190-9E6D-EDDB3272A725}" srcOrd="0" destOrd="0" presId="urn:microsoft.com/office/officeart/2008/layout/VerticalCurvedList"/>
    <dgm:cxn modelId="{3B29E863-6DED-8D46-B54A-437B4977CD9F}" type="presParOf" srcId="{1FECFB32-E6B3-4745-B74B-03EBCFD88A4F}" destId="{890952B4-38AA-41FF-A5D3-8211D557B0E1}" srcOrd="3" destOrd="0" presId="urn:microsoft.com/office/officeart/2008/layout/VerticalCurvedList"/>
    <dgm:cxn modelId="{B716654D-076E-CE44-8EB2-B37B5E56536D}" type="presParOf" srcId="{1FECFB32-E6B3-4745-B74B-03EBCFD88A4F}" destId="{E83AB650-1351-42AD-B40B-62B6DEA53B72}" srcOrd="4" destOrd="0" presId="urn:microsoft.com/office/officeart/2008/layout/VerticalCurvedList"/>
    <dgm:cxn modelId="{8AD5E4A0-37D0-C740-9CD1-3AF105912A9F}" type="presParOf" srcId="{E83AB650-1351-42AD-B40B-62B6DEA53B72}" destId="{BCF104F0-8207-4D4B-8D30-9B5FF072325D}" srcOrd="0" destOrd="0" presId="urn:microsoft.com/office/officeart/2008/layout/VerticalCurvedList"/>
    <dgm:cxn modelId="{B466FB31-7EC1-DB49-9A79-E36C4F9ECA0D}" type="presParOf" srcId="{1FECFB32-E6B3-4745-B74B-03EBCFD88A4F}" destId="{1D64D228-CAB5-4574-A504-DE95AB25EA27}" srcOrd="5" destOrd="0" presId="urn:microsoft.com/office/officeart/2008/layout/VerticalCurvedList"/>
    <dgm:cxn modelId="{CF13D80E-21A3-F04D-A365-93DD4374314B}" type="presParOf" srcId="{1FECFB32-E6B3-4745-B74B-03EBCFD88A4F}" destId="{BF4E84FF-9029-4B61-A15A-25C1445C740A}" srcOrd="6" destOrd="0" presId="urn:microsoft.com/office/officeart/2008/layout/VerticalCurvedList"/>
    <dgm:cxn modelId="{4AFA633E-C550-B24D-BA84-81DB74662097}" type="presParOf" srcId="{BF4E84FF-9029-4B61-A15A-25C1445C740A}" destId="{D318C2A8-EF24-405C-81FA-6A044674B627}" srcOrd="0" destOrd="0" presId="urn:microsoft.com/office/officeart/2008/layout/VerticalCurvedList"/>
    <dgm:cxn modelId="{5291EEF9-E788-5F45-B6F1-378CE737C0B1}" type="presParOf" srcId="{1FECFB32-E6B3-4745-B74B-03EBCFD88A4F}" destId="{9D6787BB-1453-4DA2-861D-55C8D5BC14DD}" srcOrd="7" destOrd="0" presId="urn:microsoft.com/office/officeart/2008/layout/VerticalCurvedList"/>
    <dgm:cxn modelId="{2EDDCBF1-DA5E-C448-BC00-E5A234829445}" type="presParOf" srcId="{1FECFB32-E6B3-4745-B74B-03EBCFD88A4F}" destId="{6445DC0A-CE26-4AB2-8731-BC6E51433055}" srcOrd="8" destOrd="0" presId="urn:microsoft.com/office/officeart/2008/layout/VerticalCurvedList"/>
    <dgm:cxn modelId="{0E2F1DE9-630F-EF4C-89B2-78FD1168B22B}" type="presParOf" srcId="{6445DC0A-CE26-4AB2-8731-BC6E51433055}" destId="{E5C31066-E276-44EE-AA8A-6739FF02CE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D2D43-FF46-486F-8F92-07E6EFDCB430}">
      <dsp:nvSpPr>
        <dsp:cNvPr id="0" name=""/>
        <dsp:cNvSpPr/>
      </dsp:nvSpPr>
      <dsp:spPr>
        <a:xfrm>
          <a:off x="-6128178" y="-937168"/>
          <a:ext cx="7291592" cy="729159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tx1">
            <a:lumMod val="50000"/>
            <a:lumOff val="5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A5132-F085-4E3B-BEF6-ED2C397CDBF7}">
      <dsp:nvSpPr>
        <dsp:cNvPr id="0" name=""/>
        <dsp:cNvSpPr/>
      </dsp:nvSpPr>
      <dsp:spPr>
        <a:xfrm>
          <a:off x="607554" y="416478"/>
          <a:ext cx="5320868" cy="833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ptos"/>
            </a:rPr>
            <a:t>HIV rapid testing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48237" y="457161"/>
        <a:ext cx="5239502" cy="752024"/>
      </dsp:txXfrm>
    </dsp:sp>
    <dsp:sp modelId="{ED3C09F1-2D6D-4190-9E6D-EDDB3272A725}">
      <dsp:nvSpPr>
        <dsp:cNvPr id="0" name=""/>
        <dsp:cNvSpPr/>
      </dsp:nvSpPr>
      <dsp:spPr>
        <a:xfrm>
          <a:off x="86685" y="312304"/>
          <a:ext cx="1041738" cy="1041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952B4-38AA-41FF-A5D3-8211D557B0E1}">
      <dsp:nvSpPr>
        <dsp:cNvPr id="0" name=""/>
        <dsp:cNvSpPr/>
      </dsp:nvSpPr>
      <dsp:spPr>
        <a:xfrm>
          <a:off x="1085356" y="1666781"/>
          <a:ext cx="4843066" cy="833390"/>
        </a:xfrm>
        <a:prstGeom prst="roundRect">
          <a:avLst/>
        </a:prstGeom>
        <a:solidFill>
          <a:schemeClr val="accent2"/>
        </a:solidFill>
        <a:ln w="38100" cap="rnd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ptos"/>
            </a:rPr>
            <a:t>HIV self-testing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126039" y="1707464"/>
        <a:ext cx="4761700" cy="752024"/>
      </dsp:txXfrm>
    </dsp:sp>
    <dsp:sp modelId="{BCF104F0-8207-4D4B-8D30-9B5FF072325D}">
      <dsp:nvSpPr>
        <dsp:cNvPr id="0" name=""/>
        <dsp:cNvSpPr/>
      </dsp:nvSpPr>
      <dsp:spPr>
        <a:xfrm>
          <a:off x="564487" y="1562607"/>
          <a:ext cx="1041738" cy="1041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4D228-CAB5-4574-A504-DE95AB25EA27}">
      <dsp:nvSpPr>
        <dsp:cNvPr id="0" name=""/>
        <dsp:cNvSpPr/>
      </dsp:nvSpPr>
      <dsp:spPr>
        <a:xfrm>
          <a:off x="1085356" y="2917084"/>
          <a:ext cx="4843066" cy="833390"/>
        </a:xfrm>
        <a:prstGeom prst="roundRect">
          <a:avLst/>
        </a:prstGeom>
        <a:solidFill>
          <a:schemeClr val="accent3"/>
        </a:solidFill>
        <a:ln w="38100" cap="rnd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ptos"/>
            </a:rPr>
            <a:t>Early infant diagnosis (EID) of HIV using conventional laboratory equipment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126039" y="2957767"/>
        <a:ext cx="4761700" cy="752024"/>
      </dsp:txXfrm>
    </dsp:sp>
    <dsp:sp modelId="{D318C2A8-EF24-405C-81FA-6A044674B627}">
      <dsp:nvSpPr>
        <dsp:cNvPr id="0" name=""/>
        <dsp:cNvSpPr/>
      </dsp:nvSpPr>
      <dsp:spPr>
        <a:xfrm>
          <a:off x="564487" y="2812910"/>
          <a:ext cx="1041738" cy="1041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87BB-1453-4DA2-861D-55C8D5BC14DD}">
      <dsp:nvSpPr>
        <dsp:cNvPr id="0" name=""/>
        <dsp:cNvSpPr/>
      </dsp:nvSpPr>
      <dsp:spPr>
        <a:xfrm>
          <a:off x="601967" y="4167386"/>
          <a:ext cx="5332042" cy="833390"/>
        </a:xfrm>
        <a:prstGeom prst="roundRect">
          <a:avLst/>
        </a:prstGeom>
        <a:solidFill>
          <a:schemeClr val="accent4"/>
        </a:solidFill>
        <a:ln w="38100" cap="rnd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5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Aptos"/>
            </a:rPr>
            <a:t>Point-of care (POC) technologies,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42650" y="4208069"/>
        <a:ext cx="5250676" cy="752024"/>
      </dsp:txXfrm>
    </dsp:sp>
    <dsp:sp modelId="{E5C31066-E276-44EE-AA8A-6739FF02CE8E}">
      <dsp:nvSpPr>
        <dsp:cNvPr id="0" name=""/>
        <dsp:cNvSpPr/>
      </dsp:nvSpPr>
      <dsp:spPr>
        <a:xfrm>
          <a:off x="86685" y="4063212"/>
          <a:ext cx="1041738" cy="1041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93DE-AE6A-4AC5-BB88-3341C1D54077}" type="datetimeFigureOut">
              <a:rPr lang="en-ZW" smtClean="0"/>
              <a:t>3/6/2024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D4B9A-7C27-449A-991A-60C46EBAA99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79723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25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410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9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7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3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8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2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6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431B-9853-4C36-80D2-919E7AE17DC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6CF1E6-5D28-43EF-9F88-13C108CC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3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7A75B83-B350-1A89-DFDF-7156390AECE6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effectLst/>
                <a:latin typeface="+mj-lt"/>
                <a:ea typeface="+mj-ea"/>
                <a:cs typeface="+mj-cs"/>
              </a:rPr>
              <a:t>Zimbabwe HIV Diagnostic Quality Assurance Framework</a:t>
            </a:r>
            <a:endParaRPr lang="en-US" sz="46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FD513-7594-92B3-2D3F-5E2D3375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62" y="2642616"/>
            <a:ext cx="4449171" cy="3605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4A5538-5A8C-0FD8-27E2-A618024F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91" y="3084012"/>
            <a:ext cx="5614416" cy="2722991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4E4179B5-B395-F62B-B495-D448A46D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971" y="4007659"/>
            <a:ext cx="1000880" cy="10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58A3EEE-708B-19F0-42D6-D9C36194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8031" y="185594"/>
            <a:ext cx="1000881" cy="11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FBC810-BA12-654B-D73B-634B43114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3611" y="2183009"/>
            <a:ext cx="1571454" cy="101358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1ABF52F-F2C7-BBC7-3B60-56B354DD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971" y="5593600"/>
            <a:ext cx="1299320" cy="10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0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A04D6-42BB-0146-96E1-57E23DF19604}"/>
              </a:ext>
            </a:extLst>
          </p:cNvPr>
          <p:cNvSpPr txBox="1"/>
          <p:nvPr/>
        </p:nvSpPr>
        <p:spPr>
          <a:xfrm>
            <a:off x="3196653" y="257643"/>
            <a:ext cx="6093500" cy="63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IQC AND EQA experience</a:t>
            </a:r>
            <a:endParaRPr lang="en-US" sz="3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66C473-3699-5180-E4CC-0DD6E842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88244"/>
              </p:ext>
            </p:extLst>
          </p:nvPr>
        </p:nvGraphicFramePr>
        <p:xfrm>
          <a:off x="2038662" y="888393"/>
          <a:ext cx="8409482" cy="1546226"/>
        </p:xfrm>
        <a:graphic>
          <a:graphicData uri="http://schemas.openxmlformats.org/drawingml/2006/table">
            <a:tbl>
              <a:tblPr firstRow="1" firstCol="1" bandRow="1"/>
              <a:tblGrid>
                <a:gridCol w="2584422">
                  <a:extLst>
                    <a:ext uri="{9D8B030D-6E8A-4147-A177-3AD203B41FA5}">
                      <a16:colId xmlns:a16="http://schemas.microsoft.com/office/drawing/2014/main" val="267156538"/>
                    </a:ext>
                  </a:extLst>
                </a:gridCol>
                <a:gridCol w="5825060">
                  <a:extLst>
                    <a:ext uri="{9D8B030D-6E8A-4147-A177-3AD203B41FA5}">
                      <a16:colId xmlns:a16="http://schemas.microsoft.com/office/drawing/2014/main" val="2659572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Internal Quality Control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Procedure for preparation developed at National level and standardized. Disseminated at trained through the Sub-National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393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External Quality Control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Provided through the NMRL and ZINQAP. Corrective actions provided virtually and physically.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2963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88F20FC-5C16-A20F-AB6F-DFA7B0605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9" y="2598356"/>
            <a:ext cx="7515880" cy="373361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FBA9DB-565C-F850-8133-FAC4398EEF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267193"/>
              </p:ext>
            </p:extLst>
          </p:nvPr>
        </p:nvGraphicFramePr>
        <p:xfrm>
          <a:off x="7747819" y="2694038"/>
          <a:ext cx="4098293" cy="363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W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id="{6538C979-F14E-4C6B-BE04-38CC5D7C1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A04D6-42BB-0146-96E1-57E23DF19604}"/>
              </a:ext>
            </a:extLst>
          </p:cNvPr>
          <p:cNvSpPr txBox="1"/>
          <p:nvPr/>
        </p:nvSpPr>
        <p:spPr>
          <a:xfrm>
            <a:off x="2151769" y="372533"/>
            <a:ext cx="8915399" cy="823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Implementation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xperience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Site Assessments using SPI-RRT Checklist 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91C0A-4413-28BA-CF1B-8D2DC5D86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8" r="14232"/>
          <a:stretch/>
        </p:blipFill>
        <p:spPr>
          <a:xfrm>
            <a:off x="1170744" y="2021994"/>
            <a:ext cx="4907799" cy="4171272"/>
          </a:xfrm>
          <a:prstGeom prst="rect">
            <a:avLst/>
          </a:prstGeom>
        </p:spPr>
      </p:pic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A94B5200-5355-DEDB-CB71-07121B152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17" r="8357" b="4"/>
          <a:stretch/>
        </p:blipFill>
        <p:spPr>
          <a:xfrm>
            <a:off x="6618892" y="2019982"/>
            <a:ext cx="5287973" cy="41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242042-C64A-B5E7-411F-E355B9F26C09}"/>
              </a:ext>
            </a:extLst>
          </p:cNvPr>
          <p:cNvSpPr txBox="1"/>
          <p:nvPr/>
        </p:nvSpPr>
        <p:spPr>
          <a:xfrm>
            <a:off x="540279" y="967417"/>
            <a:ext cx="3778870" cy="3943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spcBef>
                <a:spcPct val="0"/>
              </a:spcBef>
              <a:spcAft>
                <a:spcPts val="800"/>
              </a:spcAft>
            </a:pPr>
            <a:r>
              <a:rPr lang="en-US" sz="4000" b="1">
                <a:solidFill>
                  <a:schemeClr val="accent6">
                    <a:lumMod val="10000"/>
                  </a:schemeClr>
                </a:solidFill>
                <a:effectLst/>
                <a:latin typeface="+mj-lt"/>
                <a:ea typeface="+mj-ea"/>
                <a:cs typeface="+mj-cs"/>
              </a:rPr>
              <a:t>Lessons lea</a:t>
            </a:r>
            <a:r>
              <a:rPr lang="en-US" sz="4000" b="1">
                <a:solidFill>
                  <a:schemeClr val="accent6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rnt</a:t>
            </a:r>
            <a:endParaRPr lang="en-US" sz="4000">
              <a:solidFill>
                <a:schemeClr val="accent6">
                  <a:lumMod val="1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A49F3F-1A83-0F48-4CD0-2BE141B7E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76376"/>
              </p:ext>
            </p:extLst>
          </p:nvPr>
        </p:nvGraphicFramePr>
        <p:xfrm>
          <a:off x="4318000" y="606777"/>
          <a:ext cx="7513201" cy="5168903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</a:tblPr>
              <a:tblGrid>
                <a:gridCol w="2253088">
                  <a:extLst>
                    <a:ext uri="{9D8B030D-6E8A-4147-A177-3AD203B41FA5}">
                      <a16:colId xmlns:a16="http://schemas.microsoft.com/office/drawing/2014/main" val="2870317856"/>
                    </a:ext>
                  </a:extLst>
                </a:gridCol>
                <a:gridCol w="5260113">
                  <a:extLst>
                    <a:ext uri="{9D8B030D-6E8A-4147-A177-3AD203B41FA5}">
                      <a16:colId xmlns:a16="http://schemas.microsoft.com/office/drawing/2014/main" val="2738511091"/>
                    </a:ext>
                  </a:extLst>
                </a:gridCol>
              </a:tblGrid>
              <a:tr h="549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Activity</a:t>
                      </a:r>
                    </a:p>
                  </a:txBody>
                  <a:tcPr marL="92226" marR="53207" marT="70943" marB="70943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cap="none" spc="0">
                          <a:solidFill>
                            <a:schemeClr val="bg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Lessons Learnt</a:t>
                      </a:r>
                      <a:endParaRPr lang="en-US" sz="1600" b="0" kern="100" cap="none" spc="0">
                        <a:solidFill>
                          <a:schemeClr val="bg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26" marR="53207" marT="70943" marB="709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72558"/>
                  </a:ext>
                </a:extLst>
              </a:tr>
              <a:tr h="847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National Policies, Procedures and Job Aids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Using central online document repository to share documents with testing  points and testers. Easier to manage and review.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019110"/>
                  </a:ext>
                </a:extLst>
              </a:tr>
              <a:tr h="847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Internal Quality Control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Central preparation of IQC samples at NMRL improves quality of samples.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00665"/>
                  </a:ext>
                </a:extLst>
              </a:tr>
              <a:tr h="847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External Quality Control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EQA PT scheme done through NMRL and MoHCC structures is sustainable and efficient to do corrective actions and improvements.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351556"/>
                  </a:ext>
                </a:extLst>
              </a:tr>
              <a:tr h="1144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Tester Training, Competency and Certification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Capacitating POCT sites to do refresher training and competency assessment more sustainable and efficient.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290731"/>
                  </a:ext>
                </a:extLst>
              </a:tr>
              <a:tr h="549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Post Market Surveillance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cap="none" spc="0">
                          <a:solidFill>
                            <a:schemeClr val="tx1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Decentralizing surveillance process to the Provincial/District Laboratories is more sustainable.</a:t>
                      </a:r>
                    </a:p>
                  </a:txBody>
                  <a:tcPr marL="92226" marR="53207" marT="70943" marB="7094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30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30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W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W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74B6F29-4A84-4B93-81EE-C479BD8FA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C8ED49-B5B6-4FFA-908A-3D67B27EE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1B43E-14D8-49D6-8A74-155B6F965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EE596F5-C49E-442C-96B1-D8E81C134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D2E5024-F563-4BDB-A456-DF93C6AB0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CF83C6C-0CE4-4A91-A960-2C7417D681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77D64E65-E73C-4F2A-A7C5-0F89E9507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BE45B67B-A961-4F4F-9C79-DEF19F54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3B76422-F50E-461E-B806-7EA7B056E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6139CA2B-F96B-4560-B62E-8627BEAE3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962B66FE-B8C4-4595-AD04-78389BA06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BAFED7D8-F53E-43E6-80C2-8DB4EE316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AE3DA1AA-AC40-4385-9594-47D11FDFE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ADF3EB4E-E45C-4076-99A6-2716F88FB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BA0016D-B39E-4FFC-8C13-0A766D453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D064BE-68E3-4CC5-B57C-BA6A6510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C11D9C32-9A0D-40D2-A51D-6FAE6E52F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2A2977EF-829B-4437-A11D-D7067040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5D1B18C4-909B-4B51-AE9E-F593533E9D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6A0933FB-8B06-4F6F-8A48-9E4DBF0B3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14889E6C-E7DD-498B-A6B1-0B164AC4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E61CA63D-C3FC-4DDE-B4D8-DCF94A9E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4C9F2517-1B43-4C45-9425-C89C3E57E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8BDBE04C-E279-4537-AE1A-CDB84AEED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C323EB0A-EA25-475F-B460-847C9C077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0015CF64-E765-4912-94E6-9E4994DCB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641E494D-BD00-4870-A56E-3A5B0B927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030A020E-6417-45D0-9E3E-E4776BB2F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ZW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595038-96D7-2167-3B2E-803A86039102}"/>
              </a:ext>
            </a:extLst>
          </p:cNvPr>
          <p:cNvSpPr txBox="1"/>
          <p:nvPr/>
        </p:nvSpPr>
        <p:spPr>
          <a:xfrm>
            <a:off x="6952140" y="1900400"/>
            <a:ext cx="3181597" cy="158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spcBef>
                <a:spcPct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Thank you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78EBCC72-8228-64BC-F0B3-3358CC63A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0" r="4882" b="-3"/>
          <a:stretch/>
        </p:blipFill>
        <p:spPr>
          <a:xfrm>
            <a:off x="929675" y="1265057"/>
            <a:ext cx="4213521" cy="4326599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9A2B6FDB-5181-44FE-981E-401DD6DE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W"/>
          </a:p>
        </p:txBody>
      </p:sp>
      <p:sp>
        <p:nvSpPr>
          <p:cNvPr id="76" name="Freeform 33">
            <a:extLst>
              <a:ext uri="{FF2B5EF4-FFF2-40B4-BE49-F238E27FC236}">
                <a16:creationId xmlns:a16="http://schemas.microsoft.com/office/drawing/2014/main" id="{C3389666-1B7F-496F-A541-289F8A73C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ZW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9AF9B5D-E654-00D0-3AF4-AB2030FD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971" y="3932709"/>
            <a:ext cx="1000880" cy="103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C6B06-3BD9-6393-D358-710DD7DC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8031" y="185594"/>
            <a:ext cx="1000881" cy="11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9EF1D-DD35-6E1D-7C15-1C1AFDA2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611" y="2183009"/>
            <a:ext cx="1571454" cy="101358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2A81D19-0F77-49C9-EFFC-FDC79675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001" y="5593600"/>
            <a:ext cx="1299320" cy="10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flag in the shape of a map&#10;&#10;Description automatically generated">
            <a:extLst>
              <a:ext uri="{FF2B5EF4-FFF2-40B4-BE49-F238E27FC236}">
                <a16:creationId xmlns:a16="http://schemas.microsoft.com/office/drawing/2014/main" id="{7D05AF9E-3142-7B72-9F49-E7969B99E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" y="30143"/>
            <a:ext cx="9715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5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C9F6-3744-1D74-47B5-8FFE10DD2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16" y="128810"/>
            <a:ext cx="1017689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Zimbabwe</a:t>
            </a: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 quality assurance framework for HIV diagnosis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ZW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0B8B2D-8976-5A7F-23AC-A7F727FFD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734087"/>
              </p:ext>
            </p:extLst>
          </p:nvPr>
        </p:nvGraphicFramePr>
        <p:xfrm>
          <a:off x="5717396" y="1553234"/>
          <a:ext cx="6007777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0CC48E34-6786-E51A-0E3A-AE28B0967EA6}"/>
              </a:ext>
            </a:extLst>
          </p:cNvPr>
          <p:cNvSpPr/>
          <p:nvPr/>
        </p:nvSpPr>
        <p:spPr>
          <a:xfrm>
            <a:off x="1587500" y="1905000"/>
            <a:ext cx="3733800" cy="4521200"/>
          </a:xfrm>
          <a:prstGeom prst="flowChartDe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ptos"/>
              </a:rPr>
              <a:t>In 2020 Zimbabwe revised the HIV diagnostics guidelines and consolidated all the activities for a quality assured HIV testing and related laboratory services that included:</a:t>
            </a:r>
          </a:p>
          <a:p>
            <a:pPr algn="ctr"/>
            <a:endParaRPr lang="en-US" dirty="0"/>
          </a:p>
        </p:txBody>
      </p:sp>
      <p:pic>
        <p:nvPicPr>
          <p:cNvPr id="8" name="Graphic 7" descr="Eye dropper with solid fill">
            <a:extLst>
              <a:ext uri="{FF2B5EF4-FFF2-40B4-BE49-F238E27FC236}">
                <a16:creationId xmlns:a16="http://schemas.microsoft.com/office/drawing/2014/main" id="{022C1D13-B80F-F6D3-9B74-6078614AC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8481" y="2047203"/>
            <a:ext cx="690779" cy="6907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D03843-332B-266B-8B35-AD8474E38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15680" r="33089" b="23195"/>
          <a:stretch/>
        </p:blipFill>
        <p:spPr bwMode="auto">
          <a:xfrm>
            <a:off x="6445746" y="3264475"/>
            <a:ext cx="781433" cy="75970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Baby crawling with solid fill">
            <a:extLst>
              <a:ext uri="{FF2B5EF4-FFF2-40B4-BE49-F238E27FC236}">
                <a16:creationId xmlns:a16="http://schemas.microsoft.com/office/drawing/2014/main" id="{140322BE-C0C1-B479-389E-7FBBBC07E2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43871" y="4524095"/>
            <a:ext cx="759706" cy="759706"/>
          </a:xfrm>
          <a:prstGeom prst="rect">
            <a:avLst/>
          </a:prstGeom>
        </p:spPr>
      </p:pic>
      <p:pic>
        <p:nvPicPr>
          <p:cNvPr id="12" name="Graphic 11" descr="Microscope with solid fill">
            <a:extLst>
              <a:ext uri="{FF2B5EF4-FFF2-40B4-BE49-F238E27FC236}">
                <a16:creationId xmlns:a16="http://schemas.microsoft.com/office/drawing/2014/main" id="{5BC0F6F6-FB69-8A8A-0D30-D9E75A908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91278" y="5735421"/>
            <a:ext cx="690779" cy="69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2EB516-5453-99E9-014E-CD63904B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92" y="116567"/>
            <a:ext cx="9716008" cy="882744"/>
          </a:xfrm>
        </p:spPr>
        <p:txBody>
          <a:bodyPr>
            <a:normAutofit fontScale="90000"/>
          </a:bodyPr>
          <a:lstStyle/>
          <a:p>
            <a:r>
              <a:rPr lang="en-US"/>
              <a:t>Quality Assurance HIV Technical Working group </a:t>
            </a:r>
            <a:endParaRPr lang="en-ZW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7FB47D-9E24-6A12-15B8-0FDD7AB8FE10}"/>
              </a:ext>
            </a:extLst>
          </p:cNvPr>
          <p:cNvGrpSpPr/>
          <p:nvPr/>
        </p:nvGrpSpPr>
        <p:grpSpPr>
          <a:xfrm>
            <a:off x="1087363" y="899323"/>
            <a:ext cx="10017273" cy="6011150"/>
            <a:chOff x="986690" y="606623"/>
            <a:chExt cx="10218621" cy="613197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12E5EC-8A4A-1187-804A-D288AB0CF4D9}"/>
                </a:ext>
              </a:extLst>
            </p:cNvPr>
            <p:cNvSpPr/>
            <p:nvPr/>
          </p:nvSpPr>
          <p:spPr>
            <a:xfrm>
              <a:off x="1390707" y="4908093"/>
              <a:ext cx="1652302" cy="120138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A5CA87-BCEA-1B09-403A-23FF2A3352C6}"/>
                </a:ext>
              </a:extLst>
            </p:cNvPr>
            <p:cNvSpPr/>
            <p:nvPr/>
          </p:nvSpPr>
          <p:spPr>
            <a:xfrm>
              <a:off x="2589524" y="3647871"/>
              <a:ext cx="1652302" cy="120138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298BAC-8B0E-DD63-0B75-D8F2A15682C1}"/>
                </a:ext>
              </a:extLst>
            </p:cNvPr>
            <p:cNvSpPr/>
            <p:nvPr/>
          </p:nvSpPr>
          <p:spPr>
            <a:xfrm>
              <a:off x="3748327" y="2506872"/>
              <a:ext cx="1652302" cy="120138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1D7AB1-00EC-E31F-12BC-AEE11F00E992}"/>
                </a:ext>
              </a:extLst>
            </p:cNvPr>
            <p:cNvSpPr/>
            <p:nvPr/>
          </p:nvSpPr>
          <p:spPr>
            <a:xfrm>
              <a:off x="4881308" y="1517873"/>
              <a:ext cx="1652302" cy="120138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541AA4-D5F6-0823-37B6-D52F846211EB}"/>
                </a:ext>
              </a:extLst>
            </p:cNvPr>
            <p:cNvSpPr/>
            <p:nvPr/>
          </p:nvSpPr>
          <p:spPr>
            <a:xfrm>
              <a:off x="2134566" y="5395450"/>
              <a:ext cx="4391874" cy="114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824AD2C-6ADA-ED95-4A5A-190E680FCA65}"/>
                </a:ext>
              </a:extLst>
            </p:cNvPr>
            <p:cNvGrpSpPr/>
            <p:nvPr/>
          </p:nvGrpSpPr>
          <p:grpSpPr>
            <a:xfrm>
              <a:off x="2269123" y="5395450"/>
              <a:ext cx="1283549" cy="1147875"/>
              <a:chOff x="2282771" y="5395450"/>
              <a:chExt cx="1283549" cy="1147875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BCAD2B7-CE43-5F85-F76F-B1B7C439C4C4}"/>
                  </a:ext>
                </a:extLst>
              </p:cNvPr>
              <p:cNvSpPr/>
              <p:nvPr/>
            </p:nvSpPr>
            <p:spPr>
              <a:xfrm>
                <a:off x="2418444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FA97217-9DFA-C2AB-E96D-C107EB7DBB85}"/>
                  </a:ext>
                </a:extLst>
              </p:cNvPr>
              <p:cNvSpPr/>
              <p:nvPr/>
            </p:nvSpPr>
            <p:spPr>
              <a:xfrm>
                <a:off x="2282771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41BFAD-E834-8E14-9DB2-19828795D681}"/>
                </a:ext>
              </a:extLst>
            </p:cNvPr>
            <p:cNvSpPr/>
            <p:nvPr/>
          </p:nvSpPr>
          <p:spPr>
            <a:xfrm>
              <a:off x="2134566" y="5395450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00CC"/>
                </a:gs>
                <a:gs pos="100000">
                  <a:srgbClr val="CC00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A7503A-0631-6684-9B48-BBE1A4656A73}"/>
                </a:ext>
              </a:extLst>
            </p:cNvPr>
            <p:cNvSpPr/>
            <p:nvPr/>
          </p:nvSpPr>
          <p:spPr>
            <a:xfrm flipH="1" flipV="1">
              <a:off x="986690" y="5395450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9900CC"/>
                </a:gs>
                <a:gs pos="100000">
                  <a:srgbClr val="CC00CC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189CC0-C397-D131-E6F4-417C6E4E3F2E}"/>
                </a:ext>
              </a:extLst>
            </p:cNvPr>
            <p:cNvSpPr/>
            <p:nvPr/>
          </p:nvSpPr>
          <p:spPr>
            <a:xfrm>
              <a:off x="6526439" y="5395450"/>
              <a:ext cx="87368" cy="1147875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6D9F5AA-1A7A-7A4B-ED18-64818892838E}"/>
                </a:ext>
              </a:extLst>
            </p:cNvPr>
            <p:cNvSpPr/>
            <p:nvPr/>
          </p:nvSpPr>
          <p:spPr>
            <a:xfrm>
              <a:off x="2072464" y="4717021"/>
              <a:ext cx="1652302" cy="120138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426269-FAF4-5CB4-DAE8-516BC03C3F35}"/>
                </a:ext>
              </a:extLst>
            </p:cNvPr>
            <p:cNvSpPr/>
            <p:nvPr/>
          </p:nvSpPr>
          <p:spPr>
            <a:xfrm>
              <a:off x="3328300" y="4254909"/>
              <a:ext cx="4391874" cy="114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1E6A24-A627-D9AF-97E8-501861F80822}"/>
                </a:ext>
              </a:extLst>
            </p:cNvPr>
            <p:cNvGrpSpPr/>
            <p:nvPr/>
          </p:nvGrpSpPr>
          <p:grpSpPr>
            <a:xfrm>
              <a:off x="3418115" y="4253992"/>
              <a:ext cx="1283549" cy="1147875"/>
              <a:chOff x="2282771" y="5395450"/>
              <a:chExt cx="1283549" cy="1147875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8583DE8-A69C-2A46-525E-15859286ACC9}"/>
                  </a:ext>
                </a:extLst>
              </p:cNvPr>
              <p:cNvSpPr/>
              <p:nvPr/>
            </p:nvSpPr>
            <p:spPr>
              <a:xfrm>
                <a:off x="2418444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620E866-8CFB-8F26-20FC-C51F32BF94E9}"/>
                  </a:ext>
                </a:extLst>
              </p:cNvPr>
              <p:cNvSpPr/>
              <p:nvPr/>
            </p:nvSpPr>
            <p:spPr>
              <a:xfrm>
                <a:off x="2282771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4F8B4B-CBC2-3504-367C-46C9A14F2F8E}"/>
                </a:ext>
              </a:extLst>
            </p:cNvPr>
            <p:cNvSpPr/>
            <p:nvPr/>
          </p:nvSpPr>
          <p:spPr>
            <a:xfrm>
              <a:off x="3282442" y="4254909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0021"/>
                </a:gs>
                <a:gs pos="100000">
                  <a:srgbClr val="CC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56E474-E185-C977-7F9B-D012D47D86D9}"/>
                </a:ext>
              </a:extLst>
            </p:cNvPr>
            <p:cNvSpPr/>
            <p:nvPr/>
          </p:nvSpPr>
          <p:spPr>
            <a:xfrm flipH="1" flipV="1">
              <a:off x="2134566" y="4254909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990033"/>
                </a:gs>
                <a:gs pos="100000">
                  <a:srgbClr val="CC00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F37A6-0200-4A11-57AE-45764D1A6DCE}"/>
                </a:ext>
              </a:extLst>
            </p:cNvPr>
            <p:cNvSpPr/>
            <p:nvPr/>
          </p:nvSpPr>
          <p:spPr>
            <a:xfrm>
              <a:off x="7674315" y="4254909"/>
              <a:ext cx="87368" cy="1147875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11954B-329D-EB12-4518-0B5276FD1FEF}"/>
                </a:ext>
              </a:extLst>
            </p:cNvPr>
            <p:cNvSpPr/>
            <p:nvPr/>
          </p:nvSpPr>
          <p:spPr>
            <a:xfrm>
              <a:off x="3225313" y="3557308"/>
              <a:ext cx="1652302" cy="120138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EE7351-D9B9-87D5-E1E0-D9B600D90DC2}"/>
                </a:ext>
              </a:extLst>
            </p:cNvPr>
            <p:cNvSpPr/>
            <p:nvPr/>
          </p:nvSpPr>
          <p:spPr>
            <a:xfrm>
              <a:off x="4461628" y="3114370"/>
              <a:ext cx="4391874" cy="114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BBEEF6-EDB5-1299-7975-46B78AFE8610}"/>
                </a:ext>
              </a:extLst>
            </p:cNvPr>
            <p:cNvGrpSpPr/>
            <p:nvPr/>
          </p:nvGrpSpPr>
          <p:grpSpPr>
            <a:xfrm>
              <a:off x="4566395" y="3112535"/>
              <a:ext cx="1283549" cy="1147875"/>
              <a:chOff x="2282771" y="5395450"/>
              <a:chExt cx="1283549" cy="1147875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173C70A-0100-CF88-79A8-FB7A0F9ED591}"/>
                  </a:ext>
                </a:extLst>
              </p:cNvPr>
              <p:cNvSpPr/>
              <p:nvPr/>
            </p:nvSpPr>
            <p:spPr>
              <a:xfrm>
                <a:off x="2418444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9F44D9D-10AB-255A-7B86-8C27AF01B9D5}"/>
                  </a:ext>
                </a:extLst>
              </p:cNvPr>
              <p:cNvSpPr/>
              <p:nvPr/>
            </p:nvSpPr>
            <p:spPr>
              <a:xfrm>
                <a:off x="2282771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A96B4F-F887-8CB1-37F7-B7F02BDC285E}"/>
                </a:ext>
              </a:extLst>
            </p:cNvPr>
            <p:cNvSpPr/>
            <p:nvPr/>
          </p:nvSpPr>
          <p:spPr>
            <a:xfrm>
              <a:off x="4430318" y="3114370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D89B7E-FB58-1870-153C-1BD2DE451491}"/>
                </a:ext>
              </a:extLst>
            </p:cNvPr>
            <p:cNvSpPr/>
            <p:nvPr/>
          </p:nvSpPr>
          <p:spPr>
            <a:xfrm flipH="1" flipV="1">
              <a:off x="3282442" y="3114370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0066"/>
                </a:gs>
                <a:gs pos="100000">
                  <a:srgbClr val="3333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BE1988-B0E1-B791-F38D-B6D229B7CCE9}"/>
                </a:ext>
              </a:extLst>
            </p:cNvPr>
            <p:cNvSpPr/>
            <p:nvPr/>
          </p:nvSpPr>
          <p:spPr>
            <a:xfrm>
              <a:off x="8822191" y="3114370"/>
              <a:ext cx="87368" cy="1147875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2FAFB5-90FC-CF87-F50C-4272FD51940E}"/>
                </a:ext>
              </a:extLst>
            </p:cNvPr>
            <p:cNvSpPr/>
            <p:nvPr/>
          </p:nvSpPr>
          <p:spPr>
            <a:xfrm>
              <a:off x="4377133" y="2455046"/>
              <a:ext cx="1652302" cy="120138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F1EFB1E-464A-1541-21B8-452568C840DE}"/>
                </a:ext>
              </a:extLst>
            </p:cNvPr>
            <p:cNvSpPr/>
            <p:nvPr/>
          </p:nvSpPr>
          <p:spPr>
            <a:xfrm>
              <a:off x="5593735" y="1973830"/>
              <a:ext cx="4391874" cy="114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67582E-337E-25D0-F981-59C33FCB99DD}"/>
                </a:ext>
              </a:extLst>
            </p:cNvPr>
            <p:cNvGrpSpPr/>
            <p:nvPr/>
          </p:nvGrpSpPr>
          <p:grpSpPr>
            <a:xfrm>
              <a:off x="5706652" y="1971078"/>
              <a:ext cx="1283549" cy="1147875"/>
              <a:chOff x="2282771" y="5395450"/>
              <a:chExt cx="1283549" cy="1147875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8D7FCE0-5EB1-23E8-B42A-8C839E02CFE5}"/>
                  </a:ext>
                </a:extLst>
              </p:cNvPr>
              <p:cNvSpPr/>
              <p:nvPr/>
            </p:nvSpPr>
            <p:spPr>
              <a:xfrm>
                <a:off x="2418444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9962DCE-F7EC-03DD-D461-30A5FE0CB32B}"/>
                  </a:ext>
                </a:extLst>
              </p:cNvPr>
              <p:cNvSpPr/>
              <p:nvPr/>
            </p:nvSpPr>
            <p:spPr>
              <a:xfrm>
                <a:off x="2282771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C0BE291-648A-3A88-133E-919B0BC16D7D}"/>
                </a:ext>
              </a:extLst>
            </p:cNvPr>
            <p:cNvSpPr/>
            <p:nvPr/>
          </p:nvSpPr>
          <p:spPr>
            <a:xfrm>
              <a:off x="5578194" y="1973830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3366"/>
                </a:gs>
                <a:gs pos="100000">
                  <a:srgbClr val="00999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C7F7DF-E99C-2F21-F33C-7A3B37510A88}"/>
                </a:ext>
              </a:extLst>
            </p:cNvPr>
            <p:cNvSpPr/>
            <p:nvPr/>
          </p:nvSpPr>
          <p:spPr>
            <a:xfrm flipH="1" flipV="1">
              <a:off x="4430318" y="1973830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3366"/>
                </a:gs>
                <a:gs pos="100000">
                  <a:srgbClr val="00999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909CD8-9A45-8C10-AD6D-B0AB87728240}"/>
                </a:ext>
              </a:extLst>
            </p:cNvPr>
            <p:cNvSpPr/>
            <p:nvPr/>
          </p:nvSpPr>
          <p:spPr>
            <a:xfrm>
              <a:off x="9970067" y="1973830"/>
              <a:ext cx="87368" cy="1147875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1102F71-9541-0FFF-6F99-CF8EE029C919}"/>
                </a:ext>
              </a:extLst>
            </p:cNvPr>
            <p:cNvSpPr/>
            <p:nvPr/>
          </p:nvSpPr>
          <p:spPr>
            <a:xfrm>
              <a:off x="5520523" y="1245350"/>
              <a:ext cx="1652302" cy="120138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EB96DAB-3905-4016-C585-49D517145DE6}"/>
                </a:ext>
              </a:extLst>
            </p:cNvPr>
            <p:cNvSpPr/>
            <p:nvPr/>
          </p:nvSpPr>
          <p:spPr>
            <a:xfrm>
              <a:off x="6726070" y="833290"/>
              <a:ext cx="4391874" cy="114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5992780-C3E0-C299-B633-B70A12A367B0}"/>
                </a:ext>
              </a:extLst>
            </p:cNvPr>
            <p:cNvGrpSpPr/>
            <p:nvPr/>
          </p:nvGrpSpPr>
          <p:grpSpPr>
            <a:xfrm>
              <a:off x="6835254" y="829621"/>
              <a:ext cx="1283549" cy="1147875"/>
              <a:chOff x="2282771" y="5395450"/>
              <a:chExt cx="1283549" cy="1147875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1DF1203-AE29-0F34-04BE-B914638FD214}"/>
                  </a:ext>
                </a:extLst>
              </p:cNvPr>
              <p:cNvSpPr/>
              <p:nvPr/>
            </p:nvSpPr>
            <p:spPr>
              <a:xfrm>
                <a:off x="2418444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303D7F6-09EE-7B71-4515-57FC3989D08D}"/>
                  </a:ext>
                </a:extLst>
              </p:cNvPr>
              <p:cNvSpPr/>
              <p:nvPr/>
            </p:nvSpPr>
            <p:spPr>
              <a:xfrm>
                <a:off x="2282771" y="5395450"/>
                <a:ext cx="1147876" cy="1147875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0 w 914400"/>
                  <a:gd name="connsiteY2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cubicBezTo>
                      <a:pt x="914400" y="505009"/>
                      <a:pt x="505009" y="914400"/>
                      <a:pt x="0" y="91440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3EF3DF-3A75-0B63-3289-E2AB1DB72B00}"/>
                </a:ext>
              </a:extLst>
            </p:cNvPr>
            <p:cNvSpPr/>
            <p:nvPr/>
          </p:nvSpPr>
          <p:spPr>
            <a:xfrm>
              <a:off x="6726070" y="833290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3300"/>
                </a:gs>
                <a:gs pos="100000">
                  <a:srgbClr val="00CC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EAD1A72-6856-E745-6842-B12C071EEAEE}"/>
                </a:ext>
              </a:extLst>
            </p:cNvPr>
            <p:cNvSpPr/>
            <p:nvPr/>
          </p:nvSpPr>
          <p:spPr>
            <a:xfrm flipH="1" flipV="1">
              <a:off x="5578194" y="833290"/>
              <a:ext cx="1147876" cy="11478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3300"/>
                </a:gs>
                <a:gs pos="100000">
                  <a:srgbClr val="00CC0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973626C-C6C8-D678-9AE2-016F3CCE3116}"/>
                </a:ext>
              </a:extLst>
            </p:cNvPr>
            <p:cNvSpPr/>
            <p:nvPr/>
          </p:nvSpPr>
          <p:spPr>
            <a:xfrm>
              <a:off x="11117943" y="833290"/>
              <a:ext cx="87368" cy="1147875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hape 3607">
              <a:extLst>
                <a:ext uri="{FF2B5EF4-FFF2-40B4-BE49-F238E27FC236}">
                  <a16:creationId xmlns:a16="http://schemas.microsoft.com/office/drawing/2014/main" id="{2A845C8D-E056-838E-E046-87A4B3EBA9A8}"/>
                </a:ext>
              </a:extLst>
            </p:cNvPr>
            <p:cNvSpPr/>
            <p:nvPr/>
          </p:nvSpPr>
          <p:spPr>
            <a:xfrm>
              <a:off x="2446545" y="5741711"/>
              <a:ext cx="305551" cy="37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7"/>
                    <a:pt x="19200" y="20617"/>
                  </a:cubicBez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0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Shape 3619">
              <a:extLst>
                <a:ext uri="{FF2B5EF4-FFF2-40B4-BE49-F238E27FC236}">
                  <a16:creationId xmlns:a16="http://schemas.microsoft.com/office/drawing/2014/main" id="{5D6ED343-610C-8DA8-3FAE-CDF3044A698F}"/>
                </a:ext>
              </a:extLst>
            </p:cNvPr>
            <p:cNvSpPr/>
            <p:nvPr/>
          </p:nvSpPr>
          <p:spPr>
            <a:xfrm>
              <a:off x="5856222" y="2354048"/>
              <a:ext cx="373452" cy="30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Shape 3660">
              <a:extLst>
                <a:ext uri="{FF2B5EF4-FFF2-40B4-BE49-F238E27FC236}">
                  <a16:creationId xmlns:a16="http://schemas.microsoft.com/office/drawing/2014/main" id="{8DB220DD-6BB2-6149-6598-C43542AFB0A8}"/>
                </a:ext>
              </a:extLst>
            </p:cNvPr>
            <p:cNvSpPr/>
            <p:nvPr/>
          </p:nvSpPr>
          <p:spPr>
            <a:xfrm>
              <a:off x="7004098" y="1078520"/>
              <a:ext cx="373452" cy="3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1"/>
                  </a:lnTo>
                  <a:cubicBezTo>
                    <a:pt x="19655" y="2641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1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6"/>
                    <a:pt x="299" y="8876"/>
                    <a:pt x="297" y="8877"/>
                  </a:cubicBezTo>
                  <a:lnTo>
                    <a:pt x="280" y="8884"/>
                  </a:lnTo>
                  <a:lnTo>
                    <a:pt x="281" y="8887"/>
                  </a:lnTo>
                  <a:cubicBezTo>
                    <a:pt x="116" y="8967"/>
                    <a:pt x="0" y="9133"/>
                    <a:pt x="0" y="9327"/>
                  </a:cubicBezTo>
                  <a:cubicBezTo>
                    <a:pt x="0" y="9551"/>
                    <a:pt x="151" y="9732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700"/>
                  </a:lnTo>
                  <a:cubicBezTo>
                    <a:pt x="21578" y="637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6"/>
                    <a:pt x="7507" y="16344"/>
                  </a:cubicBezTo>
                  <a:lnTo>
                    <a:pt x="6035" y="17817"/>
                  </a:lnTo>
                  <a:cubicBezTo>
                    <a:pt x="5946" y="17906"/>
                    <a:pt x="5891" y="18028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1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0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3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2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8"/>
                    <a:pt x="3927" y="14101"/>
                    <a:pt x="3927" y="14237"/>
                  </a:cubicBezTo>
                  <a:cubicBezTo>
                    <a:pt x="3927" y="14508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Shape 3664">
              <a:extLst>
                <a:ext uri="{FF2B5EF4-FFF2-40B4-BE49-F238E27FC236}">
                  <a16:creationId xmlns:a16="http://schemas.microsoft.com/office/drawing/2014/main" id="{EDFA4AEC-BFFC-E924-2E44-33CC509F1C67}"/>
                </a:ext>
              </a:extLst>
            </p:cNvPr>
            <p:cNvSpPr/>
            <p:nvPr/>
          </p:nvSpPr>
          <p:spPr>
            <a:xfrm>
              <a:off x="4708346" y="3460637"/>
              <a:ext cx="373452" cy="3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8631" y="14727"/>
                    <a:pt x="6873" y="12969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moveTo>
                    <a:pt x="10800" y="5891"/>
                  </a:moveTo>
                  <a:cubicBezTo>
                    <a:pt x="8088" y="5891"/>
                    <a:pt x="5891" y="8089"/>
                    <a:pt x="5891" y="10800"/>
                  </a:cubicBezTo>
                  <a:cubicBezTo>
                    <a:pt x="5891" y="13512"/>
                    <a:pt x="8088" y="15709"/>
                    <a:pt x="10800" y="15709"/>
                  </a:cubicBezTo>
                  <a:cubicBezTo>
                    <a:pt x="13512" y="15709"/>
                    <a:pt x="15709" y="13512"/>
                    <a:pt x="15709" y="10800"/>
                  </a:cubicBezTo>
                  <a:cubicBezTo>
                    <a:pt x="15709" y="8089"/>
                    <a:pt x="13512" y="5891"/>
                    <a:pt x="10800" y="5891"/>
                  </a:cubicBezTo>
                  <a:moveTo>
                    <a:pt x="20618" y="12013"/>
                  </a:moveTo>
                  <a:cubicBezTo>
                    <a:pt x="20614" y="12014"/>
                    <a:pt x="20611" y="12016"/>
                    <a:pt x="20607" y="12017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3"/>
                    <a:pt x="18421" y="14351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9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8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1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9"/>
                    <a:pt x="4714" y="18600"/>
                  </a:cubicBezTo>
                  <a:lnTo>
                    <a:pt x="3000" y="16885"/>
                  </a:lnTo>
                  <a:lnTo>
                    <a:pt x="3540" y="15983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7"/>
                  </a:lnTo>
                  <a:cubicBezTo>
                    <a:pt x="989" y="12016"/>
                    <a:pt x="986" y="12014"/>
                    <a:pt x="982" y="12013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7"/>
                    <a:pt x="2616" y="8979"/>
                    <a:pt x="2708" y="8634"/>
                  </a:cubicBezTo>
                  <a:cubicBezTo>
                    <a:pt x="2897" y="7928"/>
                    <a:pt x="3179" y="7250"/>
                    <a:pt x="3548" y="6615"/>
                  </a:cubicBezTo>
                  <a:cubicBezTo>
                    <a:pt x="3727" y="6305"/>
                    <a:pt x="3724" y="5924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8"/>
                    <a:pt x="3000" y="4714"/>
                  </a:cubicBezTo>
                  <a:lnTo>
                    <a:pt x="4715" y="3000"/>
                  </a:lnTo>
                  <a:lnTo>
                    <a:pt x="5621" y="3544"/>
                  </a:lnTo>
                  <a:cubicBezTo>
                    <a:pt x="5777" y="3637"/>
                    <a:pt x="5951" y="3683"/>
                    <a:pt x="6127" y="3683"/>
                  </a:cubicBezTo>
                  <a:cubicBezTo>
                    <a:pt x="6296" y="3683"/>
                    <a:pt x="6465" y="3640"/>
                    <a:pt x="6618" y="3551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3"/>
                    <a:pt x="9331" y="2007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7"/>
                  </a:lnTo>
                  <a:cubicBezTo>
                    <a:pt x="12356" y="2353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1"/>
                  </a:cubicBezTo>
                  <a:cubicBezTo>
                    <a:pt x="15134" y="3640"/>
                    <a:pt x="15304" y="3683"/>
                    <a:pt x="15473" y="3683"/>
                  </a:cubicBezTo>
                  <a:cubicBezTo>
                    <a:pt x="15648" y="3683"/>
                    <a:pt x="15822" y="3637"/>
                    <a:pt x="15978" y="3544"/>
                  </a:cubicBezTo>
                  <a:lnTo>
                    <a:pt x="16884" y="3000"/>
                  </a:lnTo>
                  <a:lnTo>
                    <a:pt x="18600" y="4714"/>
                  </a:lnTo>
                  <a:cubicBezTo>
                    <a:pt x="18598" y="4718"/>
                    <a:pt x="18597" y="4722"/>
                    <a:pt x="18595" y="4726"/>
                  </a:cubicBezTo>
                  <a:lnTo>
                    <a:pt x="18060" y="5617"/>
                  </a:lnTo>
                  <a:cubicBezTo>
                    <a:pt x="17876" y="5924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7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3"/>
                    <a:pt x="20618" y="12013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1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6"/>
                  </a:lnTo>
                  <a:cubicBezTo>
                    <a:pt x="17292" y="2018"/>
                    <a:pt x="17136" y="1968"/>
                    <a:pt x="16975" y="1968"/>
                  </a:cubicBezTo>
                  <a:cubicBezTo>
                    <a:pt x="16778" y="1968"/>
                    <a:pt x="16572" y="2043"/>
                    <a:pt x="16400" y="2146"/>
                  </a:cubicBezTo>
                  <a:lnTo>
                    <a:pt x="15473" y="2702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2"/>
                  </a:cubicBezTo>
                  <a:lnTo>
                    <a:pt x="5200" y="2146"/>
                  </a:lnTo>
                  <a:cubicBezTo>
                    <a:pt x="5028" y="2043"/>
                    <a:pt x="4822" y="1968"/>
                    <a:pt x="4625" y="1968"/>
                  </a:cubicBezTo>
                  <a:cubicBezTo>
                    <a:pt x="4464" y="1968"/>
                    <a:pt x="4308" y="2018"/>
                    <a:pt x="4181" y="2146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1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3"/>
                    <a:pt x="0" y="9361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9"/>
                  </a:cubicBezTo>
                  <a:lnTo>
                    <a:pt x="2145" y="16400"/>
                  </a:lnTo>
                  <a:cubicBezTo>
                    <a:pt x="1959" y="16714"/>
                    <a:pt x="1864" y="17138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3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3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8"/>
                    <a:pt x="19641" y="16714"/>
                    <a:pt x="19455" y="16400"/>
                  </a:cubicBezTo>
                  <a:lnTo>
                    <a:pt x="18902" y="15479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1"/>
                  </a:lnTo>
                  <a:cubicBezTo>
                    <a:pt x="21600" y="8963"/>
                    <a:pt x="21233" y="8730"/>
                    <a:pt x="20880" y="86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Shape 3675">
              <a:extLst>
                <a:ext uri="{FF2B5EF4-FFF2-40B4-BE49-F238E27FC236}">
                  <a16:creationId xmlns:a16="http://schemas.microsoft.com/office/drawing/2014/main" id="{529EE330-EE15-2F60-0E3B-0D2D9BC67D05}"/>
                </a:ext>
              </a:extLst>
            </p:cNvPr>
            <p:cNvSpPr/>
            <p:nvPr/>
          </p:nvSpPr>
          <p:spPr>
            <a:xfrm>
              <a:off x="3560470" y="4635127"/>
              <a:ext cx="373452" cy="30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6001"/>
                  </a:moveTo>
                  <a:lnTo>
                    <a:pt x="8345" y="6001"/>
                  </a:lnTo>
                  <a:cubicBezTo>
                    <a:pt x="8617" y="6001"/>
                    <a:pt x="8836" y="5732"/>
                    <a:pt x="8836" y="5400"/>
                  </a:cubicBezTo>
                  <a:cubicBezTo>
                    <a:pt x="8836" y="5070"/>
                    <a:pt x="8617" y="4800"/>
                    <a:pt x="8345" y="4800"/>
                  </a:cubicBezTo>
                  <a:lnTo>
                    <a:pt x="5400" y="4800"/>
                  </a:lnTo>
                  <a:cubicBezTo>
                    <a:pt x="5129" y="4800"/>
                    <a:pt x="4909" y="5070"/>
                    <a:pt x="4909" y="5400"/>
                  </a:cubicBezTo>
                  <a:cubicBezTo>
                    <a:pt x="4909" y="5732"/>
                    <a:pt x="5129" y="6001"/>
                    <a:pt x="5400" y="6001"/>
                  </a:cubicBezTo>
                  <a:moveTo>
                    <a:pt x="20618" y="20400"/>
                  </a:moveTo>
                  <a:lnTo>
                    <a:pt x="18655" y="20400"/>
                  </a:lnTo>
                  <a:lnTo>
                    <a:pt x="18655" y="18000"/>
                  </a:lnTo>
                  <a:cubicBezTo>
                    <a:pt x="18926" y="18000"/>
                    <a:pt x="19145" y="17732"/>
                    <a:pt x="19145" y="17400"/>
                  </a:cubicBezTo>
                  <a:cubicBezTo>
                    <a:pt x="19145" y="17070"/>
                    <a:pt x="18926" y="16801"/>
                    <a:pt x="18655" y="16801"/>
                  </a:cubicBezTo>
                  <a:lnTo>
                    <a:pt x="18655" y="3601"/>
                  </a:lnTo>
                  <a:lnTo>
                    <a:pt x="20618" y="3601"/>
                  </a:lnTo>
                  <a:cubicBezTo>
                    <a:pt x="20618" y="3601"/>
                    <a:pt x="20618" y="20400"/>
                    <a:pt x="20618" y="20400"/>
                  </a:cubicBezTo>
                  <a:close/>
                  <a:moveTo>
                    <a:pt x="17673" y="16801"/>
                  </a:moveTo>
                  <a:cubicBezTo>
                    <a:pt x="17401" y="16801"/>
                    <a:pt x="17182" y="17070"/>
                    <a:pt x="17182" y="17400"/>
                  </a:cubicBezTo>
                  <a:cubicBezTo>
                    <a:pt x="17182" y="17732"/>
                    <a:pt x="17401" y="18000"/>
                    <a:pt x="17673" y="18000"/>
                  </a:cubicBezTo>
                  <a:lnTo>
                    <a:pt x="17673" y="20400"/>
                  </a:lnTo>
                  <a:lnTo>
                    <a:pt x="3927" y="20400"/>
                  </a:lnTo>
                  <a:lnTo>
                    <a:pt x="3927" y="18000"/>
                  </a:lnTo>
                  <a:cubicBezTo>
                    <a:pt x="4199" y="18000"/>
                    <a:pt x="4418" y="17732"/>
                    <a:pt x="4418" y="17400"/>
                  </a:cubicBezTo>
                  <a:cubicBezTo>
                    <a:pt x="4418" y="17070"/>
                    <a:pt x="4199" y="16801"/>
                    <a:pt x="3927" y="16801"/>
                  </a:cubicBezTo>
                  <a:lnTo>
                    <a:pt x="3927" y="3601"/>
                  </a:lnTo>
                  <a:lnTo>
                    <a:pt x="17673" y="3601"/>
                  </a:lnTo>
                  <a:cubicBezTo>
                    <a:pt x="17673" y="3601"/>
                    <a:pt x="17673" y="16801"/>
                    <a:pt x="17673" y="16801"/>
                  </a:cubicBezTo>
                  <a:close/>
                  <a:moveTo>
                    <a:pt x="2945" y="16801"/>
                  </a:moveTo>
                  <a:cubicBezTo>
                    <a:pt x="2674" y="16801"/>
                    <a:pt x="2455" y="17070"/>
                    <a:pt x="2455" y="17400"/>
                  </a:cubicBezTo>
                  <a:cubicBezTo>
                    <a:pt x="2455" y="17732"/>
                    <a:pt x="2674" y="18000"/>
                    <a:pt x="2945" y="18000"/>
                  </a:cubicBezTo>
                  <a:lnTo>
                    <a:pt x="2945" y="20400"/>
                  </a:lnTo>
                  <a:lnTo>
                    <a:pt x="982" y="20400"/>
                  </a:lnTo>
                  <a:lnTo>
                    <a:pt x="982" y="3601"/>
                  </a:lnTo>
                  <a:lnTo>
                    <a:pt x="2945" y="3601"/>
                  </a:lnTo>
                  <a:cubicBezTo>
                    <a:pt x="2945" y="3601"/>
                    <a:pt x="2945" y="16801"/>
                    <a:pt x="2945" y="16801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39" y="2400"/>
                    <a:pt x="0" y="2938"/>
                    <a:pt x="0" y="3601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3"/>
                    <a:pt x="21600" y="204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  <a:moveTo>
                    <a:pt x="5400" y="8400"/>
                  </a:moveTo>
                  <a:lnTo>
                    <a:pt x="6382" y="8400"/>
                  </a:lnTo>
                  <a:cubicBezTo>
                    <a:pt x="6653" y="8400"/>
                    <a:pt x="6873" y="8132"/>
                    <a:pt x="6873" y="7800"/>
                  </a:cubicBezTo>
                  <a:cubicBezTo>
                    <a:pt x="6873" y="7470"/>
                    <a:pt x="6653" y="7200"/>
                    <a:pt x="6382" y="7200"/>
                  </a:cubicBezTo>
                  <a:lnTo>
                    <a:pt x="5400" y="7200"/>
                  </a:lnTo>
                  <a:cubicBezTo>
                    <a:pt x="5129" y="7200"/>
                    <a:pt x="4909" y="7470"/>
                    <a:pt x="4909" y="7800"/>
                  </a:cubicBezTo>
                  <a:cubicBezTo>
                    <a:pt x="4909" y="8132"/>
                    <a:pt x="5129" y="8400"/>
                    <a:pt x="5400" y="8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B12196-F126-4BA9-2F38-47179466DA8C}"/>
                </a:ext>
              </a:extLst>
            </p:cNvPr>
            <p:cNvSpPr txBox="1"/>
            <p:nvPr/>
          </p:nvSpPr>
          <p:spPr>
            <a:xfrm>
              <a:off x="1409987" y="5820443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Georgia Pro Cond" panose="02040506050405020303" pitchFamily="18" charset="0"/>
                </a:rPr>
                <a:t>01</a:t>
              </a:r>
              <a:endParaRPr lang="en-IN" sz="240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1F5911-EBD3-613A-C8F9-4ADB7B21F879}"/>
                </a:ext>
              </a:extLst>
            </p:cNvPr>
            <p:cNvSpPr txBox="1"/>
            <p:nvPr/>
          </p:nvSpPr>
          <p:spPr>
            <a:xfrm>
              <a:off x="2557862" y="4679902"/>
              <a:ext cx="546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Georgia Pro Cond" panose="02040506050405020303" pitchFamily="18" charset="0"/>
                </a:rPr>
                <a:t>02</a:t>
              </a:r>
              <a:endParaRPr lang="en-IN" sz="2400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1324D3-BC05-328D-E3AC-8FB736394550}"/>
                </a:ext>
              </a:extLst>
            </p:cNvPr>
            <p:cNvSpPr txBox="1"/>
            <p:nvPr/>
          </p:nvSpPr>
          <p:spPr>
            <a:xfrm>
              <a:off x="3705738" y="3539363"/>
              <a:ext cx="546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Georgia Pro Cond" panose="02040506050405020303" pitchFamily="18" charset="0"/>
                </a:rPr>
                <a:t>03</a:t>
              </a:r>
              <a:endParaRPr lang="en-IN" sz="240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4A24E0-9491-CDB5-A324-71CF33355334}"/>
                </a:ext>
              </a:extLst>
            </p:cNvPr>
            <p:cNvSpPr txBox="1"/>
            <p:nvPr/>
          </p:nvSpPr>
          <p:spPr>
            <a:xfrm>
              <a:off x="4853614" y="2398823"/>
              <a:ext cx="546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Georgia Pro Cond" panose="02040506050405020303" pitchFamily="18" charset="0"/>
                </a:rPr>
                <a:t>04</a:t>
              </a:r>
              <a:endParaRPr lang="en-IN" sz="240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D093E1-3688-9CF5-7E58-39F3BFA36E52}"/>
                </a:ext>
              </a:extLst>
            </p:cNvPr>
            <p:cNvSpPr txBox="1"/>
            <p:nvPr/>
          </p:nvSpPr>
          <p:spPr>
            <a:xfrm>
              <a:off x="6001490" y="1258283"/>
              <a:ext cx="5469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Georgia Pro Cond" panose="02040506050405020303" pitchFamily="18" charset="0"/>
                </a:rPr>
                <a:t>05</a:t>
              </a:r>
              <a:endParaRPr lang="en-IN" sz="240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1E5BB8F-91C3-1141-75F1-FECF0C03CF5A}"/>
                </a:ext>
              </a:extLst>
            </p:cNvPr>
            <p:cNvSpPr txBox="1"/>
            <p:nvPr/>
          </p:nvSpPr>
          <p:spPr>
            <a:xfrm>
              <a:off x="8073318" y="606623"/>
              <a:ext cx="3034868" cy="16012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spcBef>
                  <a:spcPts val="600"/>
                </a:spcBef>
                <a:defRPr/>
              </a:pP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</a:rPr>
                <a:t> </a:t>
              </a:r>
              <a:r>
                <a:rPr lang="en-US" sz="1600" dirty="0"/>
                <a:t>Monitoring and evaluating, the CQI i.e. IQC, EQA, Accreditation and National Certification.</a:t>
              </a:r>
            </a:p>
            <a:p>
              <a:pPr>
                <a:spcBef>
                  <a:spcPts val="600"/>
                </a:spcBef>
              </a:pP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823B0A6-2169-3996-DF96-AAC5EE51CC40}"/>
                </a:ext>
              </a:extLst>
            </p:cNvPr>
            <p:cNvSpPr txBox="1"/>
            <p:nvPr/>
          </p:nvSpPr>
          <p:spPr>
            <a:xfrm>
              <a:off x="6940983" y="2171012"/>
              <a:ext cx="3034868" cy="75351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spcBef>
                  <a:spcPts val="600"/>
                </a:spcBef>
                <a:defRPr/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</a:rPr>
                <a:t> </a:t>
              </a:r>
              <a:r>
                <a:rPr lang="en-US" sz="1600" dirty="0"/>
                <a:t>Ensuring implementation of HIV continuous quality improvement.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272D463-53B8-116B-6057-5F6F82E90307}"/>
                </a:ext>
              </a:extLst>
            </p:cNvPr>
            <p:cNvSpPr txBox="1"/>
            <p:nvPr/>
          </p:nvSpPr>
          <p:spPr>
            <a:xfrm>
              <a:off x="5808877" y="3044683"/>
              <a:ext cx="3034868" cy="1287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spcBef>
                  <a:spcPts val="600"/>
                </a:spcBef>
                <a:defRPr/>
              </a:pPr>
              <a:endParaRPr lang="en-US" sz="1200" dirty="0"/>
            </a:p>
            <a:p>
              <a:pPr defTabSz="1219170">
                <a:spcBef>
                  <a:spcPts val="600"/>
                </a:spcBef>
                <a:defRPr/>
              </a:pPr>
              <a:r>
                <a:rPr lang="en-US" sz="1600" dirty="0"/>
                <a:t>Ensuring Staff have appropriate skills and competencies.</a:t>
              </a:r>
            </a:p>
            <a:p>
              <a:pPr defTabSz="1219170">
                <a:spcBef>
                  <a:spcPts val="600"/>
                </a:spcBef>
                <a:defRPr/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EDBDB86-ECA6-D4F4-3D9E-F411B7ECE2BA}"/>
                </a:ext>
              </a:extLst>
            </p:cNvPr>
            <p:cNvSpPr txBox="1"/>
            <p:nvPr/>
          </p:nvSpPr>
          <p:spPr>
            <a:xfrm>
              <a:off x="4675548" y="4185223"/>
              <a:ext cx="3034868" cy="128724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spcBef>
                  <a:spcPts val="600"/>
                </a:spcBef>
                <a:defRPr/>
              </a:pP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/>
                <a:t>Ensure availability of resources (HRH, equipment, reagents and consumables).</a:t>
              </a:r>
            </a:p>
            <a:p>
              <a:pPr>
                <a:spcBef>
                  <a:spcPts val="600"/>
                </a:spcBef>
              </a:pPr>
              <a:endPara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 Light" panose="02040302050405020303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083FC58-75D8-CF3A-0C42-4F37F8DC9812}"/>
                </a:ext>
              </a:extLst>
            </p:cNvPr>
            <p:cNvSpPr txBox="1"/>
            <p:nvPr/>
          </p:nvSpPr>
          <p:spPr>
            <a:xfrm>
              <a:off x="3614774" y="5200179"/>
              <a:ext cx="2901908" cy="15384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1219170">
                <a:spcBef>
                  <a:spcPts val="600"/>
                </a:spcBef>
                <a:defRPr/>
              </a:pPr>
              <a:endPara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endParaRPr>
            </a:p>
            <a:p>
              <a:pPr defTabSz="1219170">
                <a:spcBef>
                  <a:spcPts val="600"/>
                </a:spcBef>
                <a:defRPr/>
              </a:pPr>
              <a:r>
                <a:rPr lang="en-US" sz="1600" dirty="0"/>
                <a:t>Establishment of the HIV Technical Working group that coordinates the QA program.</a:t>
              </a:r>
              <a:endPara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74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A883-E386-F295-F698-394885F7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422" y="254783"/>
            <a:ext cx="7316631" cy="6029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b="1" kern="100">
                <a:latin typeface="Aptos"/>
                <a:ea typeface="Aptos" panose="020B0004020202020204" pitchFamily="34" charset="0"/>
                <a:cs typeface="Times New Roman"/>
              </a:rPr>
              <a:t>QA Strategy</a:t>
            </a:r>
            <a:r>
              <a:rPr lang="en-US" sz="2700" b="1" kern="100">
                <a:effectLst/>
                <a:latin typeface="Aptos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2700" b="1" kern="100">
                <a:latin typeface="Aptos"/>
                <a:ea typeface="Aptos" panose="020B0004020202020204" pitchFamily="34" charset="0"/>
                <a:cs typeface="Times New Roman"/>
              </a:rPr>
              <a:t>Roles and Responsibilities</a:t>
            </a:r>
            <a:endParaRPr lang="en-US" sz="2700" b="1" kern="100">
              <a:latin typeface="Aptos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D5997-8285-3079-8057-A73AB10A9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5497" y="1651000"/>
            <a:ext cx="1973303" cy="30309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The HIV Testing Quality Assurance TWG was formed in 2017 and meets quarterly to provide leadership in the implementation of quality assurance for HIV testing activities in Zimbabwe. </a:t>
            </a:r>
            <a:endParaRPr lang="en-ZW" sz="1600" dirty="0">
              <a:solidFill>
                <a:srgbClr val="000000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178446-7DD1-2334-CF48-C833F2092575}"/>
              </a:ext>
            </a:extLst>
          </p:cNvPr>
          <p:cNvSpPr/>
          <p:nvPr/>
        </p:nvSpPr>
        <p:spPr>
          <a:xfrm>
            <a:off x="3685363" y="2406478"/>
            <a:ext cx="2844677" cy="284467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172BBE0-57B8-00C1-A611-FE2840F052DC}"/>
              </a:ext>
            </a:extLst>
          </p:cNvPr>
          <p:cNvSpPr/>
          <p:nvPr/>
        </p:nvSpPr>
        <p:spPr>
          <a:xfrm>
            <a:off x="3412252" y="2633974"/>
            <a:ext cx="1143359" cy="1466510"/>
          </a:xfrm>
          <a:custGeom>
            <a:avLst/>
            <a:gdLst>
              <a:gd name="connsiteX0" fmla="*/ 0 w 1524479"/>
              <a:gd name="connsiteY0" fmla="*/ 0 h 1955346"/>
              <a:gd name="connsiteX1" fmla="*/ 1524479 w 1524479"/>
              <a:gd name="connsiteY1" fmla="*/ 1215546 h 1955346"/>
              <a:gd name="connsiteX2" fmla="*/ 1491197 w 1524479"/>
              <a:gd name="connsiteY2" fmla="*/ 1276865 h 1955346"/>
              <a:gd name="connsiteX3" fmla="*/ 1425576 w 1524479"/>
              <a:gd name="connsiteY3" fmla="*/ 1601894 h 1955346"/>
              <a:gd name="connsiteX4" fmla="*/ 1428346 w 1524479"/>
              <a:gd name="connsiteY4" fmla="*/ 1629367 h 1955346"/>
              <a:gd name="connsiteX5" fmla="*/ 0 w 1524479"/>
              <a:gd name="connsiteY5" fmla="*/ 1955346 h 19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479" h="1955346">
                <a:moveTo>
                  <a:pt x="0" y="0"/>
                </a:moveTo>
                <a:lnTo>
                  <a:pt x="1524479" y="1215546"/>
                </a:lnTo>
                <a:lnTo>
                  <a:pt x="1491197" y="1276865"/>
                </a:lnTo>
                <a:cubicBezTo>
                  <a:pt x="1448942" y="1376766"/>
                  <a:pt x="1425576" y="1486601"/>
                  <a:pt x="1425576" y="1601894"/>
                </a:cubicBezTo>
                <a:lnTo>
                  <a:pt x="1428346" y="1629367"/>
                </a:lnTo>
                <a:lnTo>
                  <a:pt x="0" y="19553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5CE8145-749C-C2EB-04B6-012E4E9704BC}"/>
              </a:ext>
            </a:extLst>
          </p:cNvPr>
          <p:cNvSpPr/>
          <p:nvPr/>
        </p:nvSpPr>
        <p:spPr>
          <a:xfrm>
            <a:off x="3412252" y="2139946"/>
            <a:ext cx="1577579" cy="1220714"/>
          </a:xfrm>
          <a:custGeom>
            <a:avLst/>
            <a:gdLst>
              <a:gd name="connsiteX0" fmla="*/ 0 w 2103439"/>
              <a:gd name="connsiteY0" fmla="*/ 0 h 1627619"/>
              <a:gd name="connsiteX1" fmla="*/ 2103439 w 2103439"/>
              <a:gd name="connsiteY1" fmla="*/ 0 h 1627619"/>
              <a:gd name="connsiteX2" fmla="*/ 2103439 w 2103439"/>
              <a:gd name="connsiteY2" fmla="*/ 1440841 h 1627619"/>
              <a:gd name="connsiteX3" fmla="*/ 2092313 w 2103439"/>
              <a:gd name="connsiteY3" fmla="*/ 1442539 h 1627619"/>
              <a:gd name="connsiteX4" fmla="*/ 1793730 w 2103439"/>
              <a:gd name="connsiteY4" fmla="*/ 1568183 h 1627619"/>
              <a:gd name="connsiteX5" fmla="*/ 1721692 w 2103439"/>
              <a:gd name="connsiteY5" fmla="*/ 1627619 h 1627619"/>
              <a:gd name="connsiteX6" fmla="*/ 0 w 2103439"/>
              <a:gd name="connsiteY6" fmla="*/ 254909 h 162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3439" h="1627619">
                <a:moveTo>
                  <a:pt x="0" y="0"/>
                </a:moveTo>
                <a:lnTo>
                  <a:pt x="2103439" y="0"/>
                </a:lnTo>
                <a:lnTo>
                  <a:pt x="2103439" y="1440841"/>
                </a:lnTo>
                <a:lnTo>
                  <a:pt x="2092313" y="1442539"/>
                </a:lnTo>
                <a:cubicBezTo>
                  <a:pt x="1983597" y="1464785"/>
                  <a:pt x="1882577" y="1508159"/>
                  <a:pt x="1793730" y="1568183"/>
                </a:cubicBezTo>
                <a:lnTo>
                  <a:pt x="1721692" y="1627619"/>
                </a:lnTo>
                <a:lnTo>
                  <a:pt x="0" y="2549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84E792D-AA5B-4AAD-500D-8059F193431F}"/>
              </a:ext>
            </a:extLst>
          </p:cNvPr>
          <p:cNvSpPr/>
          <p:nvPr/>
        </p:nvSpPr>
        <p:spPr>
          <a:xfrm>
            <a:off x="5226765" y="2139946"/>
            <a:ext cx="1576387" cy="1221159"/>
          </a:xfrm>
          <a:custGeom>
            <a:avLst/>
            <a:gdLst>
              <a:gd name="connsiteX0" fmla="*/ 0 w 2101849"/>
              <a:gd name="connsiteY0" fmla="*/ 0 h 1628212"/>
              <a:gd name="connsiteX1" fmla="*/ 2101849 w 2101849"/>
              <a:gd name="connsiteY1" fmla="*/ 0 h 1628212"/>
              <a:gd name="connsiteX2" fmla="*/ 2101849 w 2101849"/>
              <a:gd name="connsiteY2" fmla="*/ 255616 h 1628212"/>
              <a:gd name="connsiteX3" fmla="*/ 380876 w 2101849"/>
              <a:gd name="connsiteY3" fmla="*/ 1628212 h 1628212"/>
              <a:gd name="connsiteX4" fmla="*/ 308120 w 2101849"/>
              <a:gd name="connsiteY4" fmla="*/ 1568183 h 1628212"/>
              <a:gd name="connsiteX5" fmla="*/ 9536 w 2101849"/>
              <a:gd name="connsiteY5" fmla="*/ 1442539 h 1628212"/>
              <a:gd name="connsiteX6" fmla="*/ 0 w 2101849"/>
              <a:gd name="connsiteY6" fmla="*/ 1441084 h 162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1849" h="1628212">
                <a:moveTo>
                  <a:pt x="0" y="0"/>
                </a:moveTo>
                <a:lnTo>
                  <a:pt x="2101849" y="0"/>
                </a:lnTo>
                <a:lnTo>
                  <a:pt x="2101849" y="255616"/>
                </a:lnTo>
                <a:lnTo>
                  <a:pt x="380876" y="1628212"/>
                </a:lnTo>
                <a:lnTo>
                  <a:pt x="308120" y="1568183"/>
                </a:lnTo>
                <a:cubicBezTo>
                  <a:pt x="219273" y="1508159"/>
                  <a:pt x="118252" y="1464785"/>
                  <a:pt x="9536" y="1442539"/>
                </a:cubicBezTo>
                <a:lnTo>
                  <a:pt x="0" y="14410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6CA7999-287A-EE41-1C9D-0BF2781323D3}"/>
              </a:ext>
            </a:extLst>
          </p:cNvPr>
          <p:cNvSpPr/>
          <p:nvPr/>
        </p:nvSpPr>
        <p:spPr>
          <a:xfrm>
            <a:off x="5660131" y="2634640"/>
            <a:ext cx="1143020" cy="1465654"/>
          </a:xfrm>
          <a:custGeom>
            <a:avLst/>
            <a:gdLst>
              <a:gd name="connsiteX0" fmla="*/ 1524026 w 1524026"/>
              <a:gd name="connsiteY0" fmla="*/ 0 h 1954205"/>
              <a:gd name="connsiteX1" fmla="*/ 1524026 w 1524026"/>
              <a:gd name="connsiteY1" fmla="*/ 1954205 h 1954205"/>
              <a:gd name="connsiteX2" fmla="*/ 95715 w 1524026"/>
              <a:gd name="connsiteY2" fmla="*/ 1628153 h 1954205"/>
              <a:gd name="connsiteX3" fmla="*/ 98451 w 1524026"/>
              <a:gd name="connsiteY3" fmla="*/ 1601007 h 1954205"/>
              <a:gd name="connsiteX4" fmla="*/ 32831 w 1524026"/>
              <a:gd name="connsiteY4" fmla="*/ 1275978 h 1954205"/>
              <a:gd name="connsiteX5" fmla="*/ 0 w 1524026"/>
              <a:gd name="connsiteY5" fmla="*/ 1215490 h 195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26" h="1954205">
                <a:moveTo>
                  <a:pt x="1524026" y="0"/>
                </a:moveTo>
                <a:lnTo>
                  <a:pt x="1524026" y="1954205"/>
                </a:lnTo>
                <a:lnTo>
                  <a:pt x="95715" y="1628153"/>
                </a:lnTo>
                <a:lnTo>
                  <a:pt x="98451" y="1601007"/>
                </a:lnTo>
                <a:cubicBezTo>
                  <a:pt x="98451" y="1485714"/>
                  <a:pt x="75086" y="1375879"/>
                  <a:pt x="32831" y="1275978"/>
                </a:cubicBezTo>
                <a:lnTo>
                  <a:pt x="0" y="1215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B7FABE4-F0EC-8A65-F08B-1429902242A5}"/>
              </a:ext>
            </a:extLst>
          </p:cNvPr>
          <p:cNvSpPr/>
          <p:nvPr/>
        </p:nvSpPr>
        <p:spPr>
          <a:xfrm>
            <a:off x="3412252" y="4087689"/>
            <a:ext cx="1323109" cy="1443157"/>
          </a:xfrm>
          <a:custGeom>
            <a:avLst/>
            <a:gdLst>
              <a:gd name="connsiteX0" fmla="*/ 1497362 w 1764145"/>
              <a:gd name="connsiteY0" fmla="*/ 0 h 1924209"/>
              <a:gd name="connsiteX1" fmla="*/ 1568184 w 1764145"/>
              <a:gd name="connsiteY1" fmla="*/ 130480 h 1924209"/>
              <a:gd name="connsiteX2" fmla="*/ 1670148 w 1764145"/>
              <a:gd name="connsiteY2" fmla="*/ 254061 h 1924209"/>
              <a:gd name="connsiteX3" fmla="*/ 1764145 w 1764145"/>
              <a:gd name="connsiteY3" fmla="*/ 331615 h 1924209"/>
              <a:gd name="connsiteX4" fmla="*/ 997473 w 1764145"/>
              <a:gd name="connsiteY4" fmla="*/ 1924209 h 1924209"/>
              <a:gd name="connsiteX5" fmla="*/ 0 w 1764145"/>
              <a:gd name="connsiteY5" fmla="*/ 1924209 h 1924209"/>
              <a:gd name="connsiteX6" fmla="*/ 0 w 1764145"/>
              <a:gd name="connsiteY6" fmla="*/ 341860 h 192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4145" h="1924209">
                <a:moveTo>
                  <a:pt x="1497362" y="0"/>
                </a:moveTo>
                <a:lnTo>
                  <a:pt x="1568184" y="130480"/>
                </a:lnTo>
                <a:cubicBezTo>
                  <a:pt x="1598196" y="174903"/>
                  <a:pt x="1632371" y="216284"/>
                  <a:pt x="1670148" y="254061"/>
                </a:cubicBezTo>
                <a:lnTo>
                  <a:pt x="1764145" y="331615"/>
                </a:lnTo>
                <a:lnTo>
                  <a:pt x="997473" y="1924209"/>
                </a:lnTo>
                <a:lnTo>
                  <a:pt x="0" y="1924209"/>
                </a:lnTo>
                <a:lnTo>
                  <a:pt x="0" y="3418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6D2105A-7366-DCB4-A0E6-2FCCED8360BE}"/>
              </a:ext>
            </a:extLst>
          </p:cNvPr>
          <p:cNvSpPr/>
          <p:nvPr/>
        </p:nvSpPr>
        <p:spPr>
          <a:xfrm>
            <a:off x="5480896" y="4087446"/>
            <a:ext cx="1322255" cy="1443399"/>
          </a:xfrm>
          <a:custGeom>
            <a:avLst/>
            <a:gdLst>
              <a:gd name="connsiteX0" fmla="*/ 265820 w 1763007"/>
              <a:gd name="connsiteY0" fmla="*/ 0 h 1924532"/>
              <a:gd name="connsiteX1" fmla="*/ 1763007 w 1763007"/>
              <a:gd name="connsiteY1" fmla="*/ 341821 h 1924532"/>
              <a:gd name="connsiteX2" fmla="*/ 1763007 w 1763007"/>
              <a:gd name="connsiteY2" fmla="*/ 1924532 h 1924532"/>
              <a:gd name="connsiteX3" fmla="*/ 767124 w 1763007"/>
              <a:gd name="connsiteY3" fmla="*/ 1924532 h 1924532"/>
              <a:gd name="connsiteX4" fmla="*/ 0 w 1763007"/>
              <a:gd name="connsiteY4" fmla="*/ 331000 h 1924532"/>
              <a:gd name="connsiteX5" fmla="*/ 92859 w 1763007"/>
              <a:gd name="connsiteY5" fmla="*/ 254384 h 1924532"/>
              <a:gd name="connsiteX6" fmla="*/ 194823 w 1763007"/>
              <a:gd name="connsiteY6" fmla="*/ 130803 h 19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007" h="1924532">
                <a:moveTo>
                  <a:pt x="265820" y="0"/>
                </a:moveTo>
                <a:lnTo>
                  <a:pt x="1763007" y="341821"/>
                </a:lnTo>
                <a:lnTo>
                  <a:pt x="1763007" y="1924532"/>
                </a:lnTo>
                <a:lnTo>
                  <a:pt x="767124" y="1924532"/>
                </a:lnTo>
                <a:lnTo>
                  <a:pt x="0" y="331000"/>
                </a:lnTo>
                <a:lnTo>
                  <a:pt x="92859" y="254384"/>
                </a:lnTo>
                <a:cubicBezTo>
                  <a:pt x="130637" y="216607"/>
                  <a:pt x="164811" y="175226"/>
                  <a:pt x="194823" y="13080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D57DF26-3A9B-A3BE-38F7-DEE18426DB12}"/>
              </a:ext>
            </a:extLst>
          </p:cNvPr>
          <p:cNvSpPr/>
          <p:nvPr/>
        </p:nvSpPr>
        <p:spPr>
          <a:xfrm>
            <a:off x="4423084" y="4438800"/>
            <a:ext cx="1368944" cy="1092046"/>
          </a:xfrm>
          <a:custGeom>
            <a:avLst/>
            <a:gdLst>
              <a:gd name="connsiteX0" fmla="*/ 700982 w 1825259"/>
              <a:gd name="connsiteY0" fmla="*/ 0 h 1456061"/>
              <a:gd name="connsiteX1" fmla="*/ 744536 w 1825259"/>
              <a:gd name="connsiteY1" fmla="*/ 13520 h 1456061"/>
              <a:gd name="connsiteX2" fmla="*/ 912823 w 1825259"/>
              <a:gd name="connsiteY2" fmla="*/ 30485 h 1456061"/>
              <a:gd name="connsiteX3" fmla="*/ 1081110 w 1825259"/>
              <a:gd name="connsiteY3" fmla="*/ 13520 h 1456061"/>
              <a:gd name="connsiteX4" fmla="*/ 1124190 w 1825259"/>
              <a:gd name="connsiteY4" fmla="*/ 148 h 1456061"/>
              <a:gd name="connsiteX5" fmla="*/ 1825259 w 1825259"/>
              <a:gd name="connsiteY5" fmla="*/ 1456061 h 1456061"/>
              <a:gd name="connsiteX6" fmla="*/ 0 w 1825259"/>
              <a:gd name="connsiteY6" fmla="*/ 1456061 h 145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259" h="1456061">
                <a:moveTo>
                  <a:pt x="700982" y="0"/>
                </a:moveTo>
                <a:lnTo>
                  <a:pt x="744536" y="13520"/>
                </a:lnTo>
                <a:cubicBezTo>
                  <a:pt x="798895" y="24644"/>
                  <a:pt x="855177" y="30485"/>
                  <a:pt x="912823" y="30485"/>
                </a:cubicBezTo>
                <a:cubicBezTo>
                  <a:pt x="970470" y="30485"/>
                  <a:pt x="1026752" y="24644"/>
                  <a:pt x="1081110" y="13520"/>
                </a:cubicBezTo>
                <a:lnTo>
                  <a:pt x="1124190" y="148"/>
                </a:lnTo>
                <a:lnTo>
                  <a:pt x="1825259" y="1456061"/>
                </a:lnTo>
                <a:lnTo>
                  <a:pt x="0" y="14560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D8243F8-D3EA-96A3-37C8-CBDEF3FE493C}"/>
              </a:ext>
            </a:extLst>
          </p:cNvPr>
          <p:cNvSpPr/>
          <p:nvPr/>
        </p:nvSpPr>
        <p:spPr>
          <a:xfrm>
            <a:off x="4402093" y="2838004"/>
            <a:ext cx="587738" cy="522656"/>
          </a:xfrm>
          <a:custGeom>
            <a:avLst/>
            <a:gdLst>
              <a:gd name="connsiteX0" fmla="*/ 783651 w 783651"/>
              <a:gd name="connsiteY0" fmla="*/ 0 h 696874"/>
              <a:gd name="connsiteX1" fmla="*/ 783651 w 783651"/>
              <a:gd name="connsiteY1" fmla="*/ 510096 h 696874"/>
              <a:gd name="connsiteX2" fmla="*/ 772525 w 783651"/>
              <a:gd name="connsiteY2" fmla="*/ 511794 h 696874"/>
              <a:gd name="connsiteX3" fmla="*/ 473942 w 783651"/>
              <a:gd name="connsiteY3" fmla="*/ 637438 h 696874"/>
              <a:gd name="connsiteX4" fmla="*/ 401904 w 783651"/>
              <a:gd name="connsiteY4" fmla="*/ 696874 h 696874"/>
              <a:gd name="connsiteX5" fmla="*/ 0 w 783651"/>
              <a:gd name="connsiteY5" fmla="*/ 376435 h 696874"/>
              <a:gd name="connsiteX6" fmla="*/ 88543 w 783651"/>
              <a:gd name="connsiteY6" fmla="*/ 295962 h 696874"/>
              <a:gd name="connsiteX7" fmla="*/ 670785 w 783651"/>
              <a:gd name="connsiteY7" fmla="*/ 17226 h 696874"/>
              <a:gd name="connsiteX8" fmla="*/ 783651 w 783651"/>
              <a:gd name="connsiteY8" fmla="*/ 0 h 69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3651" h="696874">
                <a:moveTo>
                  <a:pt x="783651" y="0"/>
                </a:moveTo>
                <a:lnTo>
                  <a:pt x="783651" y="510096"/>
                </a:lnTo>
                <a:lnTo>
                  <a:pt x="772525" y="511794"/>
                </a:lnTo>
                <a:cubicBezTo>
                  <a:pt x="663809" y="534040"/>
                  <a:pt x="562789" y="577414"/>
                  <a:pt x="473942" y="637438"/>
                </a:cubicBezTo>
                <a:lnTo>
                  <a:pt x="401904" y="696874"/>
                </a:lnTo>
                <a:lnTo>
                  <a:pt x="0" y="376435"/>
                </a:lnTo>
                <a:lnTo>
                  <a:pt x="88543" y="295962"/>
                </a:lnTo>
                <a:cubicBezTo>
                  <a:pt x="253975" y="159435"/>
                  <a:pt x="452733" y="61846"/>
                  <a:pt x="670785" y="17226"/>
                </a:cubicBezTo>
                <a:lnTo>
                  <a:pt x="783651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150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DC8321A-20BD-AE29-539B-82CB5A70B3A0}"/>
              </a:ext>
            </a:extLst>
          </p:cNvPr>
          <p:cNvSpPr/>
          <p:nvPr/>
        </p:nvSpPr>
        <p:spPr>
          <a:xfrm>
            <a:off x="5226764" y="2838187"/>
            <a:ext cx="587012" cy="522918"/>
          </a:xfrm>
          <a:custGeom>
            <a:avLst/>
            <a:gdLst>
              <a:gd name="connsiteX0" fmla="*/ 0 w 782682"/>
              <a:gd name="connsiteY0" fmla="*/ 0 h 697224"/>
              <a:gd name="connsiteX1" fmla="*/ 111276 w 782682"/>
              <a:gd name="connsiteY1" fmla="*/ 16983 h 697224"/>
              <a:gd name="connsiteX2" fmla="*/ 693518 w 782682"/>
              <a:gd name="connsiteY2" fmla="*/ 295719 h 697224"/>
              <a:gd name="connsiteX3" fmla="*/ 782682 w 782682"/>
              <a:gd name="connsiteY3" fmla="*/ 376756 h 697224"/>
              <a:gd name="connsiteX4" fmla="*/ 380876 w 782682"/>
              <a:gd name="connsiteY4" fmla="*/ 697224 h 697224"/>
              <a:gd name="connsiteX5" fmla="*/ 308120 w 782682"/>
              <a:gd name="connsiteY5" fmla="*/ 637195 h 697224"/>
              <a:gd name="connsiteX6" fmla="*/ 9536 w 782682"/>
              <a:gd name="connsiteY6" fmla="*/ 511551 h 697224"/>
              <a:gd name="connsiteX7" fmla="*/ 0 w 782682"/>
              <a:gd name="connsiteY7" fmla="*/ 510096 h 697224"/>
              <a:gd name="connsiteX8" fmla="*/ 0 w 782682"/>
              <a:gd name="connsiteY8" fmla="*/ 0 h 6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82" h="697224">
                <a:moveTo>
                  <a:pt x="0" y="0"/>
                </a:moveTo>
                <a:lnTo>
                  <a:pt x="111276" y="16983"/>
                </a:lnTo>
                <a:cubicBezTo>
                  <a:pt x="329328" y="61603"/>
                  <a:pt x="528086" y="159192"/>
                  <a:pt x="693518" y="295719"/>
                </a:cubicBezTo>
                <a:lnTo>
                  <a:pt x="782682" y="376756"/>
                </a:lnTo>
                <a:lnTo>
                  <a:pt x="380876" y="697224"/>
                </a:lnTo>
                <a:lnTo>
                  <a:pt x="308120" y="637195"/>
                </a:lnTo>
                <a:cubicBezTo>
                  <a:pt x="219273" y="577171"/>
                  <a:pt x="118252" y="533797"/>
                  <a:pt x="9536" y="511551"/>
                </a:cubicBezTo>
                <a:lnTo>
                  <a:pt x="0" y="5100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819F472-C329-0F6D-5026-F1AE2CE84E22}"/>
              </a:ext>
            </a:extLst>
          </p:cNvPr>
          <p:cNvSpPr/>
          <p:nvPr/>
        </p:nvSpPr>
        <p:spPr>
          <a:xfrm>
            <a:off x="4102814" y="3305812"/>
            <a:ext cx="452797" cy="635768"/>
          </a:xfrm>
          <a:custGeom>
            <a:avLst/>
            <a:gdLst>
              <a:gd name="connsiteX0" fmla="*/ 202696 w 603729"/>
              <a:gd name="connsiteY0" fmla="*/ 0 h 847691"/>
              <a:gd name="connsiteX1" fmla="*/ 603729 w 603729"/>
              <a:gd name="connsiteY1" fmla="*/ 319764 h 847691"/>
              <a:gd name="connsiteX2" fmla="*/ 570447 w 603729"/>
              <a:gd name="connsiteY2" fmla="*/ 381083 h 847691"/>
              <a:gd name="connsiteX3" fmla="*/ 504826 w 603729"/>
              <a:gd name="connsiteY3" fmla="*/ 706112 h 847691"/>
              <a:gd name="connsiteX4" fmla="*/ 507596 w 603729"/>
              <a:gd name="connsiteY4" fmla="*/ 733585 h 847691"/>
              <a:gd name="connsiteX5" fmla="*/ 7617 w 603729"/>
              <a:gd name="connsiteY5" fmla="*/ 847691 h 847691"/>
              <a:gd name="connsiteX6" fmla="*/ 6917 w 603729"/>
              <a:gd name="connsiteY6" fmla="*/ 843105 h 847691"/>
              <a:gd name="connsiteX7" fmla="*/ 0 w 603729"/>
              <a:gd name="connsiteY7" fmla="*/ 706113 h 847691"/>
              <a:gd name="connsiteX8" fmla="*/ 161713 w 603729"/>
              <a:gd name="connsiteY8" fmla="*/ 67461 h 847691"/>
              <a:gd name="connsiteX9" fmla="*/ 202696 w 603729"/>
              <a:gd name="connsiteY9" fmla="*/ 0 h 84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729" h="847691">
                <a:moveTo>
                  <a:pt x="202696" y="0"/>
                </a:moveTo>
                <a:lnTo>
                  <a:pt x="603729" y="319764"/>
                </a:lnTo>
                <a:lnTo>
                  <a:pt x="570447" y="381083"/>
                </a:lnTo>
                <a:cubicBezTo>
                  <a:pt x="528192" y="480984"/>
                  <a:pt x="504826" y="590819"/>
                  <a:pt x="504826" y="706112"/>
                </a:cubicBezTo>
                <a:lnTo>
                  <a:pt x="507596" y="733585"/>
                </a:lnTo>
                <a:lnTo>
                  <a:pt x="7617" y="847691"/>
                </a:lnTo>
                <a:lnTo>
                  <a:pt x="6917" y="843105"/>
                </a:lnTo>
                <a:cubicBezTo>
                  <a:pt x="2343" y="798063"/>
                  <a:pt x="0" y="752362"/>
                  <a:pt x="0" y="706113"/>
                </a:cubicBezTo>
                <a:cubicBezTo>
                  <a:pt x="0" y="474870"/>
                  <a:pt x="58581" y="257309"/>
                  <a:pt x="161713" y="67461"/>
                </a:cubicBezTo>
                <a:lnTo>
                  <a:pt x="202696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56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8F3AF2E-BB03-53A8-B651-D8C7C4BF57BF}"/>
              </a:ext>
            </a:extLst>
          </p:cNvPr>
          <p:cNvSpPr/>
          <p:nvPr/>
        </p:nvSpPr>
        <p:spPr>
          <a:xfrm>
            <a:off x="5660132" y="3306373"/>
            <a:ext cx="452457" cy="634985"/>
          </a:xfrm>
          <a:custGeom>
            <a:avLst/>
            <a:gdLst>
              <a:gd name="connsiteX0" fmla="*/ 401035 w 603276"/>
              <a:gd name="connsiteY0" fmla="*/ 0 h 846646"/>
              <a:gd name="connsiteX1" fmla="*/ 441563 w 603276"/>
              <a:gd name="connsiteY1" fmla="*/ 66712 h 846646"/>
              <a:gd name="connsiteX2" fmla="*/ 603276 w 603276"/>
              <a:gd name="connsiteY2" fmla="*/ 705364 h 846646"/>
              <a:gd name="connsiteX3" fmla="*/ 596359 w 603276"/>
              <a:gd name="connsiteY3" fmla="*/ 842356 h 846646"/>
              <a:gd name="connsiteX4" fmla="*/ 595705 w 603276"/>
              <a:gd name="connsiteY4" fmla="*/ 846646 h 846646"/>
              <a:gd name="connsiteX5" fmla="*/ 95715 w 603276"/>
              <a:gd name="connsiteY5" fmla="*/ 732509 h 846646"/>
              <a:gd name="connsiteX6" fmla="*/ 98451 w 603276"/>
              <a:gd name="connsiteY6" fmla="*/ 705363 h 846646"/>
              <a:gd name="connsiteX7" fmla="*/ 32831 w 603276"/>
              <a:gd name="connsiteY7" fmla="*/ 380334 h 846646"/>
              <a:gd name="connsiteX8" fmla="*/ 0 w 603276"/>
              <a:gd name="connsiteY8" fmla="*/ 319846 h 846646"/>
              <a:gd name="connsiteX9" fmla="*/ 401035 w 603276"/>
              <a:gd name="connsiteY9" fmla="*/ 0 h 84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276" h="846646">
                <a:moveTo>
                  <a:pt x="401035" y="0"/>
                </a:moveTo>
                <a:lnTo>
                  <a:pt x="441563" y="66712"/>
                </a:lnTo>
                <a:cubicBezTo>
                  <a:pt x="544695" y="256560"/>
                  <a:pt x="603276" y="474121"/>
                  <a:pt x="603276" y="705364"/>
                </a:cubicBezTo>
                <a:cubicBezTo>
                  <a:pt x="603276" y="751613"/>
                  <a:pt x="600933" y="797314"/>
                  <a:pt x="596359" y="842356"/>
                </a:cubicBezTo>
                <a:lnTo>
                  <a:pt x="595705" y="846646"/>
                </a:lnTo>
                <a:lnTo>
                  <a:pt x="95715" y="732509"/>
                </a:lnTo>
                <a:lnTo>
                  <a:pt x="98451" y="705363"/>
                </a:lnTo>
                <a:cubicBezTo>
                  <a:pt x="98451" y="590070"/>
                  <a:pt x="75086" y="480235"/>
                  <a:pt x="32831" y="380334"/>
                </a:cubicBezTo>
                <a:lnTo>
                  <a:pt x="0" y="319846"/>
                </a:lnTo>
                <a:lnTo>
                  <a:pt x="401035" y="0"/>
                </a:lnTo>
                <a:close/>
              </a:path>
            </a:pathLst>
          </a:custGeom>
          <a:gradFill flip="none" rotWithShape="1">
            <a:gsLst>
              <a:gs pos="25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92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20E94CF-D770-F561-D6AF-EB64AB335DF8}"/>
              </a:ext>
            </a:extLst>
          </p:cNvPr>
          <p:cNvSpPr/>
          <p:nvPr/>
        </p:nvSpPr>
        <p:spPr>
          <a:xfrm>
            <a:off x="5480896" y="4087446"/>
            <a:ext cx="572458" cy="594548"/>
          </a:xfrm>
          <a:custGeom>
            <a:avLst/>
            <a:gdLst>
              <a:gd name="connsiteX0" fmla="*/ 265820 w 763277"/>
              <a:gd name="connsiteY0" fmla="*/ 0 h 792730"/>
              <a:gd name="connsiteX1" fmla="*/ 763277 w 763277"/>
              <a:gd name="connsiteY1" fmla="*/ 113574 h 792730"/>
              <a:gd name="connsiteX2" fmla="*/ 736965 w 763277"/>
              <a:gd name="connsiteY2" fmla="*/ 185463 h 792730"/>
              <a:gd name="connsiteX3" fmla="*/ 251530 w 763277"/>
              <a:gd name="connsiteY3" fmla="*/ 774958 h 792730"/>
              <a:gd name="connsiteX4" fmla="*/ 222276 w 763277"/>
              <a:gd name="connsiteY4" fmla="*/ 792730 h 792730"/>
              <a:gd name="connsiteX5" fmla="*/ 0 w 763277"/>
              <a:gd name="connsiteY5" fmla="*/ 331000 h 792730"/>
              <a:gd name="connsiteX6" fmla="*/ 92859 w 763277"/>
              <a:gd name="connsiteY6" fmla="*/ 254384 h 792730"/>
              <a:gd name="connsiteX7" fmla="*/ 194823 w 763277"/>
              <a:gd name="connsiteY7" fmla="*/ 130803 h 792730"/>
              <a:gd name="connsiteX8" fmla="*/ 265820 w 763277"/>
              <a:gd name="connsiteY8" fmla="*/ 0 h 79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77" h="792730">
                <a:moveTo>
                  <a:pt x="265820" y="0"/>
                </a:moveTo>
                <a:lnTo>
                  <a:pt x="763277" y="113574"/>
                </a:lnTo>
                <a:lnTo>
                  <a:pt x="736965" y="185463"/>
                </a:lnTo>
                <a:cubicBezTo>
                  <a:pt x="635265" y="425910"/>
                  <a:pt x="465372" y="630490"/>
                  <a:pt x="251530" y="774958"/>
                </a:cubicBezTo>
                <a:lnTo>
                  <a:pt x="222276" y="792730"/>
                </a:lnTo>
                <a:lnTo>
                  <a:pt x="0" y="331000"/>
                </a:lnTo>
                <a:lnTo>
                  <a:pt x="92859" y="254384"/>
                </a:lnTo>
                <a:cubicBezTo>
                  <a:pt x="130637" y="216607"/>
                  <a:pt x="164811" y="175226"/>
                  <a:pt x="194823" y="130803"/>
                </a:cubicBezTo>
                <a:lnTo>
                  <a:pt x="265820" y="0"/>
                </a:lnTo>
                <a:close/>
              </a:path>
            </a:pathLst>
          </a:custGeom>
          <a:gradFill flip="none" rotWithShape="1">
            <a:gsLst>
              <a:gs pos="16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21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AADB2BA-90D9-CAEA-0574-AB8DEF06AB30}"/>
              </a:ext>
            </a:extLst>
          </p:cNvPr>
          <p:cNvSpPr/>
          <p:nvPr/>
        </p:nvSpPr>
        <p:spPr>
          <a:xfrm>
            <a:off x="4162141" y="4087688"/>
            <a:ext cx="573219" cy="594866"/>
          </a:xfrm>
          <a:custGeom>
            <a:avLst/>
            <a:gdLst>
              <a:gd name="connsiteX0" fmla="*/ 497509 w 764292"/>
              <a:gd name="connsiteY0" fmla="*/ 0 h 793154"/>
              <a:gd name="connsiteX1" fmla="*/ 568331 w 764292"/>
              <a:gd name="connsiteY1" fmla="*/ 130480 h 793154"/>
              <a:gd name="connsiteX2" fmla="*/ 670295 w 764292"/>
              <a:gd name="connsiteY2" fmla="*/ 254061 h 793154"/>
              <a:gd name="connsiteX3" fmla="*/ 764292 w 764292"/>
              <a:gd name="connsiteY3" fmla="*/ 331615 h 793154"/>
              <a:gd name="connsiteX4" fmla="*/ 542108 w 764292"/>
              <a:gd name="connsiteY4" fmla="*/ 793154 h 793154"/>
              <a:gd name="connsiteX5" fmla="*/ 511624 w 764292"/>
              <a:gd name="connsiteY5" fmla="*/ 774635 h 793154"/>
              <a:gd name="connsiteX6" fmla="*/ 26189 w 764292"/>
              <a:gd name="connsiteY6" fmla="*/ 185140 h 793154"/>
              <a:gd name="connsiteX7" fmla="*/ 0 w 764292"/>
              <a:gd name="connsiteY7" fmla="*/ 113586 h 793154"/>
              <a:gd name="connsiteX8" fmla="*/ 497509 w 764292"/>
              <a:gd name="connsiteY8" fmla="*/ 0 h 79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292" h="793154">
                <a:moveTo>
                  <a:pt x="497509" y="0"/>
                </a:moveTo>
                <a:lnTo>
                  <a:pt x="568331" y="130480"/>
                </a:lnTo>
                <a:cubicBezTo>
                  <a:pt x="598343" y="174903"/>
                  <a:pt x="632518" y="216284"/>
                  <a:pt x="670295" y="254061"/>
                </a:cubicBezTo>
                <a:lnTo>
                  <a:pt x="764292" y="331615"/>
                </a:lnTo>
                <a:lnTo>
                  <a:pt x="542108" y="793154"/>
                </a:lnTo>
                <a:lnTo>
                  <a:pt x="511624" y="774635"/>
                </a:lnTo>
                <a:cubicBezTo>
                  <a:pt x="297783" y="630167"/>
                  <a:pt x="127889" y="425587"/>
                  <a:pt x="26189" y="185140"/>
                </a:cubicBezTo>
                <a:lnTo>
                  <a:pt x="0" y="113586"/>
                </a:lnTo>
                <a:lnTo>
                  <a:pt x="497509" y="0"/>
                </a:lnTo>
                <a:close/>
              </a:path>
            </a:pathLst>
          </a:custGeom>
          <a:gradFill flip="none" rotWithShape="1">
            <a:gsLst>
              <a:gs pos="5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8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7808FBC-0A43-B5E3-719E-91F07B98D5C1}"/>
              </a:ext>
            </a:extLst>
          </p:cNvPr>
          <p:cNvSpPr/>
          <p:nvPr/>
        </p:nvSpPr>
        <p:spPr>
          <a:xfrm>
            <a:off x="4782020" y="4438801"/>
            <a:ext cx="651048" cy="401483"/>
          </a:xfrm>
          <a:custGeom>
            <a:avLst/>
            <a:gdLst>
              <a:gd name="connsiteX0" fmla="*/ 222401 w 868064"/>
              <a:gd name="connsiteY0" fmla="*/ 0 h 535311"/>
              <a:gd name="connsiteX1" fmla="*/ 265955 w 868064"/>
              <a:gd name="connsiteY1" fmla="*/ 13520 h 535311"/>
              <a:gd name="connsiteX2" fmla="*/ 434242 w 868064"/>
              <a:gd name="connsiteY2" fmla="*/ 30485 h 535311"/>
              <a:gd name="connsiteX3" fmla="*/ 602529 w 868064"/>
              <a:gd name="connsiteY3" fmla="*/ 13520 h 535311"/>
              <a:gd name="connsiteX4" fmla="*/ 645609 w 868064"/>
              <a:gd name="connsiteY4" fmla="*/ 148 h 535311"/>
              <a:gd name="connsiteX5" fmla="*/ 868064 w 868064"/>
              <a:gd name="connsiteY5" fmla="*/ 462121 h 535311"/>
              <a:gd name="connsiteX6" fmla="*/ 832673 w 868064"/>
              <a:gd name="connsiteY6" fmla="*/ 475074 h 535311"/>
              <a:gd name="connsiteX7" fmla="*/ 434242 w 868064"/>
              <a:gd name="connsiteY7" fmla="*/ 535311 h 535311"/>
              <a:gd name="connsiteX8" fmla="*/ 35811 w 868064"/>
              <a:gd name="connsiteY8" fmla="*/ 475074 h 535311"/>
              <a:gd name="connsiteX9" fmla="*/ 0 w 868064"/>
              <a:gd name="connsiteY9" fmla="*/ 461967 h 535311"/>
              <a:gd name="connsiteX10" fmla="*/ 222401 w 868064"/>
              <a:gd name="connsiteY10" fmla="*/ 0 h 53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8064" h="535311">
                <a:moveTo>
                  <a:pt x="222401" y="0"/>
                </a:moveTo>
                <a:lnTo>
                  <a:pt x="265955" y="13520"/>
                </a:lnTo>
                <a:cubicBezTo>
                  <a:pt x="320314" y="24644"/>
                  <a:pt x="376596" y="30485"/>
                  <a:pt x="434242" y="30485"/>
                </a:cubicBezTo>
                <a:cubicBezTo>
                  <a:pt x="491889" y="30485"/>
                  <a:pt x="548171" y="24644"/>
                  <a:pt x="602529" y="13520"/>
                </a:cubicBezTo>
                <a:lnTo>
                  <a:pt x="645609" y="148"/>
                </a:lnTo>
                <a:lnTo>
                  <a:pt x="868064" y="462121"/>
                </a:lnTo>
                <a:lnTo>
                  <a:pt x="832673" y="475074"/>
                </a:lnTo>
                <a:cubicBezTo>
                  <a:pt x="706809" y="514222"/>
                  <a:pt x="572988" y="535311"/>
                  <a:pt x="434242" y="535311"/>
                </a:cubicBezTo>
                <a:cubicBezTo>
                  <a:pt x="295496" y="535311"/>
                  <a:pt x="161676" y="514222"/>
                  <a:pt x="35811" y="475074"/>
                </a:cubicBezTo>
                <a:lnTo>
                  <a:pt x="0" y="461967"/>
                </a:lnTo>
                <a:lnTo>
                  <a:pt x="222401" y="0"/>
                </a:lnTo>
                <a:close/>
              </a:path>
            </a:pathLst>
          </a:custGeom>
          <a:gradFill flip="none" rotWithShape="1">
            <a:gsLst>
              <a:gs pos="23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EB52A11-5E80-8744-C7D2-D7CCB2274498}"/>
              </a:ext>
            </a:extLst>
          </p:cNvPr>
          <p:cNvSpPr/>
          <p:nvPr/>
        </p:nvSpPr>
        <p:spPr>
          <a:xfrm>
            <a:off x="4732707" y="3460402"/>
            <a:ext cx="749989" cy="7499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62F4FE4-E5D6-F1CD-8389-D46FA4D24229}"/>
              </a:ext>
            </a:extLst>
          </p:cNvPr>
          <p:cNvSpPr txBox="1"/>
          <p:nvPr/>
        </p:nvSpPr>
        <p:spPr>
          <a:xfrm>
            <a:off x="5420650" y="2298285"/>
            <a:ext cx="6527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>
                    <a:lumMod val="90000"/>
                    <a:lumOff val="10000"/>
                  </a:schemeClr>
                </a:solidFill>
              </a:rPr>
              <a:t>01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C1C7770-D937-626D-7809-26B265C4CAF6}"/>
              </a:ext>
            </a:extLst>
          </p:cNvPr>
          <p:cNvSpPr txBox="1"/>
          <p:nvPr/>
        </p:nvSpPr>
        <p:spPr>
          <a:xfrm>
            <a:off x="5832269" y="4469939"/>
            <a:ext cx="6527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accent4">
                    <a:lumMod val="75000"/>
                  </a:schemeClr>
                </a:solidFill>
              </a:rPr>
              <a:t>03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E76D8B5-D621-31F3-7C1D-CAB6F72E5F0C}"/>
              </a:ext>
            </a:extLst>
          </p:cNvPr>
          <p:cNvSpPr txBox="1"/>
          <p:nvPr/>
        </p:nvSpPr>
        <p:spPr>
          <a:xfrm>
            <a:off x="3784777" y="4473855"/>
            <a:ext cx="6527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accent3"/>
                </a:solidFill>
              </a:defRPr>
            </a:lvl1pPr>
          </a:lstStyle>
          <a:p>
            <a:r>
              <a:rPr lang="en-US" sz="3600"/>
              <a:t>05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C7BB1E-D7B4-49C7-560D-7AB93BB0ADCC}"/>
              </a:ext>
            </a:extLst>
          </p:cNvPr>
          <p:cNvSpPr txBox="1"/>
          <p:nvPr/>
        </p:nvSpPr>
        <p:spPr>
          <a:xfrm>
            <a:off x="4229239" y="2318349"/>
            <a:ext cx="6527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accent5"/>
                </a:solidFill>
              </a:rPr>
              <a:t>07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4ECB5DB-481B-5048-FEA9-F03AD57EE352}"/>
              </a:ext>
            </a:extLst>
          </p:cNvPr>
          <p:cNvSpPr txBox="1"/>
          <p:nvPr/>
        </p:nvSpPr>
        <p:spPr>
          <a:xfrm>
            <a:off x="3372546" y="3207976"/>
            <a:ext cx="6527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accent2"/>
                </a:solidFill>
              </a:defRPr>
            </a:lvl1pPr>
          </a:lstStyle>
          <a:p>
            <a:r>
              <a:rPr lang="en-US" sz="3600"/>
              <a:t>06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5833967-9903-F806-0EAF-6758B17BAF7B}"/>
              </a:ext>
            </a:extLst>
          </p:cNvPr>
          <p:cNvSpPr txBox="1"/>
          <p:nvPr/>
        </p:nvSpPr>
        <p:spPr>
          <a:xfrm>
            <a:off x="6150637" y="3227884"/>
            <a:ext cx="6527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C1EC1CE-AC6A-69E9-1228-6D0FC9F5D0B9}"/>
              </a:ext>
            </a:extLst>
          </p:cNvPr>
          <p:cNvSpPr txBox="1"/>
          <p:nvPr/>
        </p:nvSpPr>
        <p:spPr>
          <a:xfrm>
            <a:off x="4777061" y="4907471"/>
            <a:ext cx="6527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04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4BFCCF-53D2-4BD3-1512-5538AE333022}"/>
              </a:ext>
            </a:extLst>
          </p:cNvPr>
          <p:cNvGrpSpPr/>
          <p:nvPr/>
        </p:nvGrpSpPr>
        <p:grpSpPr>
          <a:xfrm>
            <a:off x="7127230" y="3722455"/>
            <a:ext cx="2312103" cy="1558413"/>
            <a:chOff x="8921977" y="2354270"/>
            <a:chExt cx="2937088" cy="249227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5F2D4CF-755E-ECD1-8ABE-26360981DF14}"/>
                </a:ext>
              </a:extLst>
            </p:cNvPr>
            <p:cNvSpPr txBox="1"/>
            <p:nvPr/>
          </p:nvSpPr>
          <p:spPr>
            <a:xfrm>
              <a:off x="8921977" y="2354270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cap="all">
                  <a:solidFill>
                    <a:schemeClr val="accent1"/>
                  </a:solidFill>
                </a:rPr>
                <a:t>NMRL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16CCFE0-9BF9-EE09-3E02-86619A5F79D4}"/>
                </a:ext>
              </a:extLst>
            </p:cNvPr>
            <p:cNvSpPr txBox="1"/>
            <p:nvPr/>
          </p:nvSpPr>
          <p:spPr>
            <a:xfrm>
              <a:off x="8921977" y="2757120"/>
              <a:ext cx="2929293" cy="208942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Provide Proficiency Testing and coordination of IQC, Certification of Testers, Post Market Surveillance Testing. 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7064F73-AD75-D887-DB86-4C1C9A865166}"/>
              </a:ext>
            </a:extLst>
          </p:cNvPr>
          <p:cNvGrpSpPr/>
          <p:nvPr/>
        </p:nvGrpSpPr>
        <p:grpSpPr>
          <a:xfrm>
            <a:off x="2679812" y="5832984"/>
            <a:ext cx="4281960" cy="1007334"/>
            <a:chOff x="3851512" y="6261685"/>
            <a:chExt cx="5709279" cy="316339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35D5D1D-9274-14E0-3CF2-2DA0BD95B020}"/>
                </a:ext>
              </a:extLst>
            </p:cNvPr>
            <p:cNvSpPr txBox="1"/>
            <p:nvPr/>
          </p:nvSpPr>
          <p:spPr>
            <a:xfrm>
              <a:off x="3851512" y="6261685"/>
              <a:ext cx="3080025" cy="289959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cap="all" dirty="0">
                  <a:solidFill>
                    <a:schemeClr val="accent6">
                      <a:lumMod val="75000"/>
                    </a:schemeClr>
                  </a:solidFill>
                </a:rPr>
                <a:t>National Pharmaceutical COMPANIES LLU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2D33AFE-0EF5-2167-F932-D641EE08A30A}"/>
                </a:ext>
              </a:extLst>
            </p:cNvPr>
            <p:cNvSpPr txBox="1"/>
            <p:nvPr/>
          </p:nvSpPr>
          <p:spPr>
            <a:xfrm>
              <a:off x="6631497" y="6525488"/>
              <a:ext cx="2929294" cy="289959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Logistic Supply Management of Commodities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2606C37-E132-8932-A100-09E901655FA1}"/>
              </a:ext>
            </a:extLst>
          </p:cNvPr>
          <p:cNvGrpSpPr/>
          <p:nvPr/>
        </p:nvGrpSpPr>
        <p:grpSpPr>
          <a:xfrm>
            <a:off x="787263" y="3353124"/>
            <a:ext cx="2206802" cy="1502467"/>
            <a:chOff x="335416" y="2785967"/>
            <a:chExt cx="2942403" cy="200328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42787BA-7C1F-1F46-7EE5-83A01797E23B}"/>
                </a:ext>
              </a:extLst>
            </p:cNvPr>
            <p:cNvSpPr txBox="1"/>
            <p:nvPr/>
          </p:nvSpPr>
          <p:spPr>
            <a:xfrm>
              <a:off x="340731" y="2785967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en-US" b="1" cap="all">
                  <a:solidFill>
                    <a:schemeClr val="accent2"/>
                  </a:solidFill>
                </a:rPr>
                <a:t>MLcSCZ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DB0723A-F67F-A4B3-8F43-773A06ECD231}"/>
                </a:ext>
              </a:extLst>
            </p:cNvPr>
            <p:cNvSpPr txBox="1"/>
            <p:nvPr/>
          </p:nvSpPr>
          <p:spPr>
            <a:xfrm>
              <a:off x="335416" y="3188817"/>
              <a:ext cx="2929294" cy="160043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Training, Certification and Regulation of Testers</a:t>
              </a:r>
            </a:p>
            <a:p>
              <a:pPr algn="just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0E98B36-A3A9-6B25-ACE8-1C13466E6B1D}"/>
              </a:ext>
            </a:extLst>
          </p:cNvPr>
          <p:cNvGrpSpPr/>
          <p:nvPr/>
        </p:nvGrpSpPr>
        <p:grpSpPr>
          <a:xfrm>
            <a:off x="791249" y="4642839"/>
            <a:ext cx="2202816" cy="948469"/>
            <a:chOff x="340731" y="4505592"/>
            <a:chExt cx="2937088" cy="126462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AACB7CB-ED89-B264-C4AB-CF0FA7AA4BC7}"/>
                </a:ext>
              </a:extLst>
            </p:cNvPr>
            <p:cNvSpPr txBox="1"/>
            <p:nvPr/>
          </p:nvSpPr>
          <p:spPr>
            <a:xfrm>
              <a:off x="340731" y="4505592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cap="all">
                  <a:solidFill>
                    <a:schemeClr val="accent3"/>
                  </a:solidFill>
                </a:rPr>
                <a:t>MCAZ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B121EDE-8E24-9809-E387-055A3C156EC3}"/>
                </a:ext>
              </a:extLst>
            </p:cNvPr>
            <p:cNvSpPr txBox="1"/>
            <p:nvPr/>
          </p:nvSpPr>
          <p:spPr>
            <a:xfrm>
              <a:off x="348526" y="4908442"/>
              <a:ext cx="2929293" cy="86177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Regulation of Invitro Diagnostics 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C104EB1-6CA1-327E-8FB5-105827525542}"/>
              </a:ext>
            </a:extLst>
          </p:cNvPr>
          <p:cNvGrpSpPr/>
          <p:nvPr/>
        </p:nvGrpSpPr>
        <p:grpSpPr>
          <a:xfrm>
            <a:off x="7112307" y="1941478"/>
            <a:ext cx="2795342" cy="1601567"/>
            <a:chOff x="8921977" y="783068"/>
            <a:chExt cx="2937088" cy="3788983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EBC163A-5A52-0016-148A-5BBBACB542FF}"/>
                </a:ext>
              </a:extLst>
            </p:cNvPr>
            <p:cNvSpPr txBox="1"/>
            <p:nvPr/>
          </p:nvSpPr>
          <p:spPr>
            <a:xfrm>
              <a:off x="8921977" y="783068"/>
              <a:ext cx="2937088" cy="77571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cap="all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DLS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673FB1C-1CB3-D4DF-FD75-EB4E40F57C08}"/>
                </a:ext>
              </a:extLst>
            </p:cNvPr>
            <p:cNvSpPr txBox="1"/>
            <p:nvPr/>
          </p:nvSpPr>
          <p:spPr>
            <a:xfrm>
              <a:off x="8921977" y="1469195"/>
              <a:ext cx="2921496" cy="310285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i="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Coordinating laboratory testing and Point of Care testing quality improvements. Development of HIV Diagnostics</a:t>
              </a:r>
              <a:endParaRPr lang="en-US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465CE25-F61E-EB15-1DD5-A08260F2D4ED}"/>
              </a:ext>
            </a:extLst>
          </p:cNvPr>
          <p:cNvGrpSpPr/>
          <p:nvPr/>
        </p:nvGrpSpPr>
        <p:grpSpPr>
          <a:xfrm>
            <a:off x="791249" y="2063399"/>
            <a:ext cx="2202816" cy="1086968"/>
            <a:chOff x="340731" y="1066341"/>
            <a:chExt cx="2937088" cy="1449289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FAACD5D-CF23-D784-8FDA-6650503E27A6}"/>
                </a:ext>
              </a:extLst>
            </p:cNvPr>
            <p:cNvSpPr txBox="1"/>
            <p:nvPr/>
          </p:nvSpPr>
          <p:spPr>
            <a:xfrm>
              <a:off x="340731" y="1066341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cap="all">
                  <a:solidFill>
                    <a:schemeClr val="accent5"/>
                  </a:solidFill>
                </a:rPr>
                <a:t>AIDS AND TB UNIT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C2AB158-0BE8-E88D-B295-746363C5EA51}"/>
                </a:ext>
              </a:extLst>
            </p:cNvPr>
            <p:cNvSpPr txBox="1"/>
            <p:nvPr/>
          </p:nvSpPr>
          <p:spPr>
            <a:xfrm>
              <a:off x="348526" y="1469191"/>
              <a:ext cx="2929293" cy="104643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ZW" i="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Coordinating Testing Services Program</a:t>
              </a:r>
            </a:p>
            <a:p>
              <a:pPr algn="just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0078B2-F629-1137-F9FB-5680E66ECFC8}"/>
              </a:ext>
            </a:extLst>
          </p:cNvPr>
          <p:cNvGrpSpPr/>
          <p:nvPr/>
        </p:nvGrpSpPr>
        <p:grpSpPr>
          <a:xfrm>
            <a:off x="7127230" y="5724154"/>
            <a:ext cx="2144561" cy="1254663"/>
            <a:chOff x="8800956" y="3642198"/>
            <a:chExt cx="3549470" cy="3402717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507E2AE-54BD-CEF7-6F29-143F7A58F692}"/>
                </a:ext>
              </a:extLst>
            </p:cNvPr>
            <p:cNvSpPr txBox="1"/>
            <p:nvPr/>
          </p:nvSpPr>
          <p:spPr>
            <a:xfrm>
              <a:off x="8921977" y="3642198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cap="all">
                  <a:solidFill>
                    <a:schemeClr val="accent4">
                      <a:lumMod val="75000"/>
                    </a:schemeClr>
                  </a:solidFill>
                </a:rPr>
                <a:t>ZINQAP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11654D5-D07E-D048-23A3-2047A30861E5}"/>
                </a:ext>
              </a:extLst>
            </p:cNvPr>
            <p:cNvSpPr txBox="1"/>
            <p:nvPr/>
          </p:nvSpPr>
          <p:spPr>
            <a:xfrm>
              <a:off x="8800956" y="4165175"/>
              <a:ext cx="3549470" cy="287974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b="0" i="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Provide EQA Proficiency testing schemes</a:t>
              </a:r>
              <a:r>
                <a:rPr lang="en-US" b="0" i="0" u="none" strike="noStrike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08" name="Graphic 107" descr="Lightbulb">
            <a:extLst>
              <a:ext uri="{FF2B5EF4-FFF2-40B4-BE49-F238E27FC236}">
                <a16:creationId xmlns:a16="http://schemas.microsoft.com/office/drawing/2014/main" id="{F9944F5E-CAC7-2716-0EB8-B10F69164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4801" y="3492495"/>
            <a:ext cx="685800" cy="6858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99DF802-B667-D3AB-F6D4-92F773DC190F}"/>
              </a:ext>
            </a:extLst>
          </p:cNvPr>
          <p:cNvSpPr txBox="1"/>
          <p:nvPr/>
        </p:nvSpPr>
        <p:spPr>
          <a:xfrm>
            <a:off x="554316" y="1506705"/>
            <a:ext cx="242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/>
              <a:t>Program stakeholders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0764FE-AD78-12A2-DE60-F0ECE16A4A17}"/>
              </a:ext>
            </a:extLst>
          </p:cNvPr>
          <p:cNvSpPr txBox="1"/>
          <p:nvPr/>
        </p:nvSpPr>
        <p:spPr>
          <a:xfrm>
            <a:off x="6988389" y="1295148"/>
            <a:ext cx="242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/>
              <a:t>Laboratory services stakeholders</a:t>
            </a:r>
          </a:p>
        </p:txBody>
      </p:sp>
    </p:spTree>
    <p:extLst>
      <p:ext uri="{BB962C8B-B14F-4D97-AF65-F5344CB8AC3E}">
        <p14:creationId xmlns:p14="http://schemas.microsoft.com/office/powerpoint/2010/main" val="90662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7896-4AD5-F1F9-C84B-D7CC968F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Rapid HIV testing algorithms</a:t>
            </a:r>
            <a:br>
              <a:rPr lang="en-US"/>
            </a:b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1464-0E31-853B-13D6-894B9B782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4542" y="1972703"/>
            <a:ext cx="4267563" cy="576262"/>
          </a:xfrm>
        </p:spPr>
        <p:txBody>
          <a:bodyPr/>
          <a:lstStyle/>
          <a:p>
            <a:r>
              <a:rPr lang="en-US"/>
              <a:t>General Population</a:t>
            </a:r>
            <a:endParaRPr lang="en-ZW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F4F2A7-FE94-087C-F6A8-46163EE7C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83413" y="2546998"/>
            <a:ext cx="2614457" cy="3352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23236-6C3E-1F9C-4827-18F7891BF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82349" y="1779639"/>
            <a:ext cx="4023282" cy="766098"/>
          </a:xfrm>
        </p:spPr>
        <p:txBody>
          <a:bodyPr/>
          <a:lstStyle/>
          <a:p>
            <a:r>
              <a:rPr lang="en-US"/>
              <a:t>Pregnant women in ANC setting</a:t>
            </a:r>
            <a:endParaRPr lang="en-ZW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18AB38-1407-C745-DDD3-DC3B0513AB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91970" y="2635864"/>
            <a:ext cx="426908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1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7896-4AD5-F1F9-C84B-D7CC968F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National Rapid HIV testing SOPS and job aids</a:t>
            </a:r>
            <a:br>
              <a:rPr lang="en-US"/>
            </a:br>
            <a:endParaRPr lang="en-Z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D1464-0E31-853B-13D6-894B9B782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4542" y="1972703"/>
            <a:ext cx="4267563" cy="576262"/>
          </a:xfrm>
        </p:spPr>
        <p:txBody>
          <a:bodyPr/>
          <a:lstStyle/>
          <a:p>
            <a:r>
              <a:rPr lang="en-US"/>
              <a:t>SOP</a:t>
            </a:r>
            <a:endParaRPr lang="en-Z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23236-6C3E-1F9C-4827-18F7891BF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82349" y="1779639"/>
            <a:ext cx="4023282" cy="766098"/>
          </a:xfrm>
        </p:spPr>
        <p:txBody>
          <a:bodyPr/>
          <a:lstStyle/>
          <a:p>
            <a:r>
              <a:rPr lang="en-US"/>
              <a:t>Job aid</a:t>
            </a:r>
            <a:endParaRPr lang="en-ZW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2E65677-29C3-8F57-B6AA-117F55A162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01986" y="2546350"/>
            <a:ext cx="3669791" cy="3352800"/>
          </a:xfrm>
          <a:prstGeom prst="rect">
            <a:avLst/>
          </a:prstGeom>
        </p:spPr>
      </p:pic>
      <p:pic>
        <p:nvPicPr>
          <p:cNvPr id="16" name="Content Placeholder 15" descr="A close-up of a test&#10;&#10;Description automatically generated">
            <a:extLst>
              <a:ext uri="{FF2B5EF4-FFF2-40B4-BE49-F238E27FC236}">
                <a16:creationId xmlns:a16="http://schemas.microsoft.com/office/drawing/2014/main" id="{3A1832F1-BB43-5530-0D9E-3138FEE4E5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61" y="2545737"/>
            <a:ext cx="4568671" cy="3352800"/>
          </a:xfrm>
        </p:spPr>
      </p:pic>
    </p:spTree>
    <p:extLst>
      <p:ext uri="{BB962C8B-B14F-4D97-AF65-F5344CB8AC3E}">
        <p14:creationId xmlns:p14="http://schemas.microsoft.com/office/powerpoint/2010/main" val="12535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3D41-4CC3-A58B-DB82-E2CF476F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633466" cy="1280890"/>
          </a:xfrm>
        </p:spPr>
        <p:txBody>
          <a:bodyPr>
            <a:normAutofit/>
          </a:bodyPr>
          <a:lstStyle/>
          <a:p>
            <a:r>
              <a:rPr lang="en-US"/>
              <a:t>Rapid HIV trainings</a:t>
            </a:r>
            <a:endParaRPr lang="en-ZW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88F811-FA24-5D64-11C5-F4013AA5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4637179" cy="3870755"/>
          </a:xfrm>
        </p:spPr>
        <p:txBody>
          <a:bodyPr>
            <a:normAutofit/>
          </a:bodyPr>
          <a:lstStyle/>
          <a:p>
            <a:r>
              <a:rPr lang="en-US"/>
              <a:t>National Rapid HIV trainings for testers are done through MLCSCZ and subsequent refresher trainings are done on site.</a:t>
            </a:r>
          </a:p>
          <a:p>
            <a:r>
              <a:rPr lang="en-US"/>
              <a:t>Currently over 7000 testers have been trained nationally.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A5139-DF5A-FE10-8981-75D6BE3A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88" y="731411"/>
            <a:ext cx="3981455" cy="236896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C112CC-EAFC-A4A3-D9DC-525E1795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087" y="3457488"/>
            <a:ext cx="3981455" cy="23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026E-1C02-DD91-D26C-5358C903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RTCQI </a:t>
            </a:r>
            <a:endParaRPr lang="en-ZW" sz="3200"/>
          </a:p>
        </p:txBody>
      </p:sp>
      <p:pic>
        <p:nvPicPr>
          <p:cNvPr id="11" name="Content Placeholder 10" descr="A table with a few objects on it&#10;&#10;Description automatically generated">
            <a:extLst>
              <a:ext uri="{FF2B5EF4-FFF2-40B4-BE49-F238E27FC236}">
                <a16:creationId xmlns:a16="http://schemas.microsoft.com/office/drawing/2014/main" id="{9AA831CC-BEA4-06BF-0120-7B1952F92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4" y="2162363"/>
            <a:ext cx="2833687" cy="3778250"/>
          </a:xfrm>
        </p:spPr>
      </p:pic>
      <p:pic>
        <p:nvPicPr>
          <p:cNvPr id="7" name="Picture 6" descr="A group of boxes on a table&#10;&#10;Description automatically generated">
            <a:extLst>
              <a:ext uri="{FF2B5EF4-FFF2-40B4-BE49-F238E27FC236}">
                <a16:creationId xmlns:a16="http://schemas.microsoft.com/office/drawing/2014/main" id="{087006AE-6EC8-2781-8085-687241F9B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3159"/>
          <a:stretch/>
        </p:blipFill>
        <p:spPr>
          <a:xfrm>
            <a:off x="8754083" y="623186"/>
            <a:ext cx="2789457" cy="2783238"/>
          </a:xfrm>
          <a:prstGeom prst="rect">
            <a:avLst/>
          </a:prstGeom>
        </p:spPr>
      </p:pic>
      <p:pic>
        <p:nvPicPr>
          <p:cNvPr id="5" name="Content Placeholder 4" descr="A group of people wearing gloves&#10;&#10;Description automatically generated">
            <a:extLst>
              <a:ext uri="{FF2B5EF4-FFF2-40B4-BE49-F238E27FC236}">
                <a16:creationId xmlns:a16="http://schemas.microsoft.com/office/drawing/2014/main" id="{AB5A7A61-2C8F-A710-B811-A43098A3ED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r="7" b="835"/>
          <a:stretch/>
        </p:blipFill>
        <p:spPr>
          <a:xfrm>
            <a:off x="8896516" y="3406425"/>
            <a:ext cx="2647024" cy="2563583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A wall with medical supplies and a poster&#10;&#10;Description automatically generated with medium confidence">
            <a:extLst>
              <a:ext uri="{FF2B5EF4-FFF2-40B4-BE49-F238E27FC236}">
                <a16:creationId xmlns:a16="http://schemas.microsoft.com/office/drawing/2014/main" id="{D67B3800-0C3C-131B-306C-5E8935FBD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3" y="2160613"/>
            <a:ext cx="2241345" cy="3780000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35C1C5-1C99-9486-482D-32CA8D359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431" y="623187"/>
            <a:ext cx="2998997" cy="25635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2BC308-7BCF-585A-B1EE-ACC0AB2A4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431" y="3186770"/>
            <a:ext cx="2939086" cy="27832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71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3D41-4CC3-A58B-DB82-E2CF476F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277" y="624109"/>
            <a:ext cx="10058400" cy="958885"/>
          </a:xfrm>
        </p:spPr>
        <p:txBody>
          <a:bodyPr>
            <a:normAutofit/>
          </a:bodyPr>
          <a:lstStyle/>
          <a:p>
            <a:r>
              <a:rPr lang="en-US" dirty="0"/>
              <a:t>Rapid HIV Testing Competency Assessments</a:t>
            </a:r>
            <a:endParaRPr lang="en-ZW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88F811-FA24-5D64-11C5-F4013AA5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2040467"/>
            <a:ext cx="7223381" cy="3870755"/>
          </a:xfrm>
        </p:spPr>
        <p:txBody>
          <a:bodyPr>
            <a:normAutofit/>
          </a:bodyPr>
          <a:lstStyle/>
          <a:p>
            <a:r>
              <a:rPr lang="en-US" dirty="0"/>
              <a:t>Rapid HIV testers are deemed competent after passing a panel of 6 PT samples provided by NMRL and ZINQAP.</a:t>
            </a:r>
          </a:p>
          <a:p>
            <a:r>
              <a:rPr lang="en-US" dirty="0"/>
              <a:t>Currently over 6000 testers participate in that scheme.</a:t>
            </a:r>
          </a:p>
        </p:txBody>
      </p:sp>
    </p:spTree>
    <p:extLst>
      <p:ext uri="{BB962C8B-B14F-4D97-AF65-F5344CB8AC3E}">
        <p14:creationId xmlns:p14="http://schemas.microsoft.com/office/powerpoint/2010/main" val="32845635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</TotalTime>
  <Words>509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Georgia</vt:lpstr>
      <vt:lpstr>Georgia Pro Cond</vt:lpstr>
      <vt:lpstr>Georgia Pro Light</vt:lpstr>
      <vt:lpstr>Wingdings 3</vt:lpstr>
      <vt:lpstr>Wisp</vt:lpstr>
      <vt:lpstr>PowerPoint Presentation</vt:lpstr>
      <vt:lpstr>Zimbabwe quality assurance framework for HIV diagnosis </vt:lpstr>
      <vt:lpstr>Quality Assurance HIV Technical Working group </vt:lpstr>
      <vt:lpstr>QA Strategy Roles and Responsibilities</vt:lpstr>
      <vt:lpstr>National Rapid HIV testing algorithms </vt:lpstr>
      <vt:lpstr>National Rapid HIV testing SOPS and job aids </vt:lpstr>
      <vt:lpstr>Rapid HIV trainings</vt:lpstr>
      <vt:lpstr>RTCQI </vt:lpstr>
      <vt:lpstr>Rapid HIV Testing Competency Assessments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Makaya</dc:creator>
  <cp:lastModifiedBy>Tongowona, Lydia (CDC/GHC/DGHT)</cp:lastModifiedBy>
  <cp:revision>8</cp:revision>
  <dcterms:created xsi:type="dcterms:W3CDTF">2024-05-15T17:44:58Z</dcterms:created>
  <dcterms:modified xsi:type="dcterms:W3CDTF">2024-06-03T09:56:28Z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2024-05-25T20:02:26Z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10b1e6e8-d5fc-4d51-b476-32dd9ffba90f</vt:lpwstr>
  </property>
  <property fmtid="{D5CDD505-2E9C-101B-9397-08002B2CF9AE}" pid="8" name="MSIP_Label_8af03ff0-41c5-4c41-b55e-fabb8fae94be_ContentBits">
    <vt:lpwstr>0</vt:lpwstr>
  </property>
</Properties>
</file>